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1"/>
  </p:sldMasterIdLst>
  <p:notesMasterIdLst>
    <p:notesMasterId r:id="rId13"/>
  </p:notesMasterIdLst>
  <p:sldIdLst>
    <p:sldId id="256" r:id="rId2"/>
    <p:sldId id="324" r:id="rId3"/>
    <p:sldId id="281" r:id="rId4"/>
    <p:sldId id="321" r:id="rId5"/>
    <p:sldId id="322" r:id="rId6"/>
    <p:sldId id="265" r:id="rId7"/>
    <p:sldId id="327" r:id="rId8"/>
    <p:sldId id="328" r:id="rId9"/>
    <p:sldId id="325" r:id="rId10"/>
    <p:sldId id="326" r:id="rId11"/>
    <p:sldId id="32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0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M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7C77F6-AAA0-4B36-B4A8-D6704474B9C3}" type="datetimeFigureOut">
              <a:rPr lang="sr-Latn-ME" smtClean="0"/>
              <a:t>8.12.2021.</a:t>
            </a:fld>
            <a:endParaRPr lang="sr-Latn-M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r-Latn-M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M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M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2B8E11-4C56-4279-9728-CEFBF7AF8BBA}" type="slidenum">
              <a:rPr lang="sr-Latn-ME" smtClean="0"/>
              <a:t>‹#›</a:t>
            </a:fld>
            <a:endParaRPr lang="sr-Latn-ME"/>
          </a:p>
        </p:txBody>
      </p:sp>
    </p:spTree>
    <p:extLst>
      <p:ext uri="{BB962C8B-B14F-4D97-AF65-F5344CB8AC3E}">
        <p14:creationId xmlns:p14="http://schemas.microsoft.com/office/powerpoint/2010/main" val="882922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4893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2A279-0833-481D-8C56-F67FD0AC6C50}" type="datetime1">
              <a:rPr lang="en-US" smtClean="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26504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87DA83-5663-4C9C-B9AA-0B40A3DAFF81}" type="datetime1">
              <a:rPr lang="en-US" smtClean="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55127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69403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968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0072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12/8/2021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69810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12/8/2021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62643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9667345-2558-425A-8533-9BFDBCE15005}" type="datetime1">
              <a:rPr lang="en-US" smtClean="0"/>
              <a:t>12/8/2021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53454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BEA474-078D-4E9B-9B14-09A87B19DC46}" type="datetime1">
              <a:rPr lang="en-US" smtClean="0"/>
              <a:t>12/8/2021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27505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12/8/2021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1553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2D6E202-B606-4609-B914-27C9371A1F6D}" type="datetime1">
              <a:rPr lang="en-US" smtClean="0"/>
              <a:t>12/8/2021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A98EE3D-8CD1-4C3F-BD1C-C98C9596463C}"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0763204"/>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bloggercomprofile1704280558878634.blogspot.com/2015/05/aleksandar-leso-ivanovic.html" TargetMode="External"/><Relationship Id="rId2" Type="http://schemas.openxmlformats.org/officeDocument/2006/relationships/hyperlink" Target="http://www.montenegrina.net/pages/pages1/knjizevnost/aleksandar_leso_ivanovic.htm" TargetMode="External"/><Relationship Id="rId1" Type="http://schemas.openxmlformats.org/officeDocument/2006/relationships/slideLayout" Target="../slideLayouts/slideLayout2.xml"/><Relationship Id="rId6" Type="http://schemas.openxmlformats.org/officeDocument/2006/relationships/hyperlink" Target="http://www.rtcg.me/kultura/kulturna-galaksija/296397/pjesnik-koji-je-daljinu-u-dusi-nosio.html" TargetMode="External"/><Relationship Id="rId5" Type="http://schemas.openxmlformats.org/officeDocument/2006/relationships/hyperlink" Target="https://www.vijesti.me/kultura/576719/na-cetinju-zivi-gospodstven-svijet" TargetMode="External"/><Relationship Id="rId4" Type="http://schemas.openxmlformats.org/officeDocument/2006/relationships/hyperlink" Target="http://www.maticacrnogorska.me/files/77/16%20svetlana%20sekulic.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up photo of an open book">
            <a:extLst>
              <a:ext uri="{FF2B5EF4-FFF2-40B4-BE49-F238E27FC236}">
                <a16:creationId xmlns:a16="http://schemas.microsoft.com/office/drawing/2014/main" id="{0B741833-A7E9-41B3-BB30-3FD3887009E8}"/>
              </a:ext>
            </a:extLst>
          </p:cNvPr>
          <p:cNvPicPr>
            <a:picLocks noChangeAspect="1"/>
          </p:cNvPicPr>
          <p:nvPr/>
        </p:nvPicPr>
        <p:blipFill rotWithShape="1">
          <a:blip r:embed="rId2"/>
          <a:srcRect t="15094"/>
          <a:stretch/>
        </p:blipFill>
        <p:spPr>
          <a:xfrm>
            <a:off x="1" y="14758"/>
            <a:ext cx="12191999" cy="6857990"/>
          </a:xfrm>
          <a:prstGeom prst="rect">
            <a:avLst/>
          </a:prstGeom>
        </p:spPr>
      </p:pic>
      <p:sp>
        <p:nvSpPr>
          <p:cNvPr id="2" name="Title 1">
            <a:extLst>
              <a:ext uri="{FF2B5EF4-FFF2-40B4-BE49-F238E27FC236}">
                <a16:creationId xmlns:a16="http://schemas.microsoft.com/office/drawing/2014/main" id="{F2341ED6-3B70-4610-A554-834459BA5446}"/>
              </a:ext>
            </a:extLst>
          </p:cNvPr>
          <p:cNvSpPr>
            <a:spLocks noGrp="1"/>
          </p:cNvSpPr>
          <p:nvPr>
            <p:ph type="ctrTitle"/>
          </p:nvPr>
        </p:nvSpPr>
        <p:spPr>
          <a:xfrm>
            <a:off x="643466" y="643467"/>
            <a:ext cx="5452529" cy="3569242"/>
          </a:xfrm>
        </p:spPr>
        <p:txBody>
          <a:bodyPr anchor="t">
            <a:normAutofit/>
          </a:bodyPr>
          <a:lstStyle/>
          <a:p>
            <a:r>
              <a:rPr lang="sr-Latn-ME" sz="6000" dirty="0">
                <a:solidFill>
                  <a:schemeClr val="bg1"/>
                </a:solidFill>
              </a:rPr>
              <a:t>Aleksandar Leso Ivanović</a:t>
            </a:r>
            <a:br>
              <a:rPr lang="sr-Latn-ME" sz="6000" dirty="0">
                <a:solidFill>
                  <a:schemeClr val="bg1"/>
                </a:solidFill>
              </a:rPr>
            </a:br>
            <a:endParaRPr lang="sr-Latn-ME" sz="6000" dirty="0">
              <a:solidFill>
                <a:schemeClr val="bg1"/>
              </a:solidFill>
            </a:endParaRPr>
          </a:p>
        </p:txBody>
      </p:sp>
    </p:spTree>
    <p:extLst>
      <p:ext uri="{BB962C8B-B14F-4D97-AF65-F5344CB8AC3E}">
        <p14:creationId xmlns:p14="http://schemas.microsoft.com/office/powerpoint/2010/main" val="254305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69A20-FFBC-46D3-8BB9-D814CDC88C74}"/>
              </a:ext>
            </a:extLst>
          </p:cNvPr>
          <p:cNvSpPr>
            <a:spLocks noGrp="1"/>
          </p:cNvSpPr>
          <p:nvPr>
            <p:ph type="title"/>
          </p:nvPr>
        </p:nvSpPr>
        <p:spPr>
          <a:xfrm>
            <a:off x="1097280" y="286603"/>
            <a:ext cx="10058400" cy="1450757"/>
          </a:xfrm>
        </p:spPr>
        <p:txBody>
          <a:bodyPr>
            <a:normAutofit/>
          </a:bodyPr>
          <a:lstStyle/>
          <a:p>
            <a:pPr algn="ctr"/>
            <a:r>
              <a:rPr lang="sr-Latn-ME" i="1" dirty="0"/>
              <a:t>Slomljenom oknu</a:t>
            </a:r>
          </a:p>
        </p:txBody>
      </p:sp>
      <p:pic>
        <p:nvPicPr>
          <p:cNvPr id="4" name="Picture 3">
            <a:extLst>
              <a:ext uri="{FF2B5EF4-FFF2-40B4-BE49-F238E27FC236}">
                <a16:creationId xmlns:a16="http://schemas.microsoft.com/office/drawing/2014/main" id="{D4B09C98-5596-4FA2-A2DB-530648F253A4}"/>
              </a:ext>
            </a:extLst>
          </p:cNvPr>
          <p:cNvPicPr>
            <a:picLocks noChangeAspect="1"/>
          </p:cNvPicPr>
          <p:nvPr/>
        </p:nvPicPr>
        <p:blipFill rotWithShape="1">
          <a:blip r:embed="rId2"/>
          <a:srcRect l="32143" r="24245" b="-2"/>
          <a:stretch/>
        </p:blipFill>
        <p:spPr>
          <a:xfrm>
            <a:off x="1076432" y="1916318"/>
            <a:ext cx="3094997" cy="3471012"/>
          </a:xfrm>
          <a:prstGeom prst="rect">
            <a:avLst/>
          </a:prstGeom>
        </p:spPr>
      </p:pic>
      <p:sp>
        <p:nvSpPr>
          <p:cNvPr id="3" name="Content Placeholder 2">
            <a:extLst>
              <a:ext uri="{FF2B5EF4-FFF2-40B4-BE49-F238E27FC236}">
                <a16:creationId xmlns:a16="http://schemas.microsoft.com/office/drawing/2014/main" id="{2C30DEED-E497-44D3-A208-D4627B17194D}"/>
              </a:ext>
            </a:extLst>
          </p:cNvPr>
          <p:cNvSpPr>
            <a:spLocks noGrp="1"/>
          </p:cNvSpPr>
          <p:nvPr>
            <p:ph idx="1"/>
          </p:nvPr>
        </p:nvSpPr>
        <p:spPr>
          <a:xfrm>
            <a:off x="4639733" y="1845734"/>
            <a:ext cx="6515947" cy="4023360"/>
          </a:xfrm>
        </p:spPr>
        <p:txBody>
          <a:bodyPr>
            <a:normAutofit/>
          </a:bodyPr>
          <a:lstStyle/>
          <a:p>
            <a:pPr>
              <a:buFont typeface="Wingdings" panose="05000000000000000000" pitchFamily="2" charset="2"/>
              <a:buChar char="v"/>
            </a:pPr>
            <a:r>
              <a:rPr lang="sr-Latn-ME" dirty="0"/>
              <a:t> alegorijsko značenje – prikaz vječite ljudske patnje</a:t>
            </a:r>
          </a:p>
          <a:p>
            <a:r>
              <a:rPr lang="sr-Latn-ME" b="0" i="1" u="none" strike="noStrike" baseline="0" dirty="0">
                <a:latin typeface="AGaramondPro-Regular"/>
              </a:rPr>
              <a:t>Slomljeno okno iz tankog rama,</a:t>
            </a:r>
          </a:p>
          <a:p>
            <a:r>
              <a:rPr lang="pl-PL" b="0" i="1" u="none" strike="noStrike" baseline="0" dirty="0">
                <a:latin typeface="AGaramondPro-Regular"/>
              </a:rPr>
              <a:t>u tebi vidim, dok slazi tama,</a:t>
            </a:r>
          </a:p>
          <a:p>
            <a:r>
              <a:rPr lang="sr-Latn-ME" b="0" i="1" u="none" strike="noStrike" baseline="0" dirty="0">
                <a:latin typeface="AGaramondPro-Regular"/>
              </a:rPr>
              <a:t>krajičak puta i golo polje.</a:t>
            </a:r>
          </a:p>
          <a:p>
            <a:endParaRPr lang="sr-Latn-ME" b="0" i="1" u="none" strike="noStrike" baseline="0" dirty="0">
              <a:latin typeface="AGaramondPro-Regular"/>
            </a:endParaRPr>
          </a:p>
          <a:p>
            <a:r>
              <a:rPr lang="sr-Latn-ME" b="0" i="1" u="none" strike="noStrike" baseline="0" dirty="0">
                <a:latin typeface="AGaramondPro-Regular"/>
              </a:rPr>
              <a:t>A kad se malo zagledam bolje,</a:t>
            </a:r>
          </a:p>
          <a:p>
            <a:r>
              <a:rPr lang="it-IT" b="0" i="1" u="none" strike="noStrike" baseline="0" dirty="0">
                <a:latin typeface="AGaramondPro-Regular"/>
              </a:rPr>
              <a:t>da li to vidim i sebe sama?</a:t>
            </a:r>
            <a:endParaRPr lang="sr-Latn-ME" b="0" i="1" u="none" strike="noStrike" baseline="0" dirty="0">
              <a:latin typeface="AGaramondPro-Regular"/>
            </a:endParaRPr>
          </a:p>
          <a:p>
            <a:pPr>
              <a:buFont typeface="Wingdings" panose="05000000000000000000" pitchFamily="2" charset="2"/>
              <a:buChar char="v"/>
            </a:pPr>
            <a:r>
              <a:rPr lang="sr-Latn-ME" dirty="0">
                <a:latin typeface="AGaramondPro-Regular"/>
              </a:rPr>
              <a:t>  intimistička lirika</a:t>
            </a:r>
          </a:p>
          <a:p>
            <a:pPr>
              <a:buFont typeface="Wingdings" panose="05000000000000000000" pitchFamily="2" charset="2"/>
              <a:buChar char="v"/>
            </a:pPr>
            <a:r>
              <a:rPr lang="sr-Latn-ME" dirty="0">
                <a:latin typeface="AGaramondPro-Regular"/>
              </a:rPr>
              <a:t> poistovjećivanje lirskog subjekta s prirodom i predmetima</a:t>
            </a:r>
          </a:p>
          <a:p>
            <a:pPr marL="0" indent="0">
              <a:buNone/>
            </a:pPr>
            <a:endParaRPr lang="sr-Latn-ME" dirty="0"/>
          </a:p>
        </p:txBody>
      </p:sp>
    </p:spTree>
    <p:extLst>
      <p:ext uri="{BB962C8B-B14F-4D97-AF65-F5344CB8AC3E}">
        <p14:creationId xmlns:p14="http://schemas.microsoft.com/office/powerpoint/2010/main" val="3957971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463C7-9F2B-43C5-A2FB-F1850794A6E9}"/>
              </a:ext>
            </a:extLst>
          </p:cNvPr>
          <p:cNvSpPr>
            <a:spLocks noGrp="1"/>
          </p:cNvSpPr>
          <p:nvPr>
            <p:ph type="title"/>
          </p:nvPr>
        </p:nvSpPr>
        <p:spPr/>
        <p:txBody>
          <a:bodyPr/>
          <a:lstStyle/>
          <a:p>
            <a:r>
              <a:rPr lang="sr-Latn-ME" dirty="0"/>
              <a:t>Linkovi:</a:t>
            </a:r>
          </a:p>
        </p:txBody>
      </p:sp>
      <p:sp>
        <p:nvSpPr>
          <p:cNvPr id="3" name="Content Placeholder 2">
            <a:extLst>
              <a:ext uri="{FF2B5EF4-FFF2-40B4-BE49-F238E27FC236}">
                <a16:creationId xmlns:a16="http://schemas.microsoft.com/office/drawing/2014/main" id="{153F77BC-647D-4EDA-A89C-AC0BE59F254F}"/>
              </a:ext>
            </a:extLst>
          </p:cNvPr>
          <p:cNvSpPr>
            <a:spLocks noGrp="1"/>
          </p:cNvSpPr>
          <p:nvPr>
            <p:ph idx="1"/>
          </p:nvPr>
        </p:nvSpPr>
        <p:spPr/>
        <p:txBody>
          <a:bodyPr>
            <a:normAutofit lnSpcReduction="10000"/>
          </a:bodyPr>
          <a:lstStyle/>
          <a:p>
            <a:pPr>
              <a:lnSpc>
                <a:spcPct val="115000"/>
              </a:lnSpc>
              <a:spcAft>
                <a:spcPts val="1000"/>
              </a:spcAft>
            </a:pPr>
            <a:r>
              <a:rPr lang="en-US" sz="20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http://www.montenegrina.net/pages/pages1/knjizevnost/aleksandar_leso_ivanovic.htm</a:t>
            </a:r>
            <a:endParaRPr lang="sr-Latn-M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0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http://wwwbloggercomprofile1704280558878634.blogspot.com/2015/05/aleksandar-leso-ivanovic.html</a:t>
            </a:r>
            <a:endParaRPr lang="sr-Latn-M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0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http://www.maticacrnogorska.me/files/77/16%20svetlana%20sekulic.pdf</a:t>
            </a:r>
            <a:endParaRPr lang="sr-Latn-M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0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https://www.vijesti.me/kultura/576719/na-cetinju-zivi-gospodstven-svijet</a:t>
            </a:r>
            <a:endParaRPr lang="sr-Latn-M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0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http://www.rtcg.me/kultura/kulturna-galaksija/296397/pjesnik-koji-je-daljinu-u-dusi-nosio.html</a:t>
            </a:r>
            <a:endParaRPr lang="sr-Latn-M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sr-Latn-ME"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sr-Latn-ME" dirty="0"/>
          </a:p>
        </p:txBody>
      </p:sp>
    </p:spTree>
    <p:extLst>
      <p:ext uri="{BB962C8B-B14F-4D97-AF65-F5344CB8AC3E}">
        <p14:creationId xmlns:p14="http://schemas.microsoft.com/office/powerpoint/2010/main" val="3435883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ECF24EB1-908C-4DB8-9F73-CEC245B99D62}"/>
              </a:ext>
            </a:extLst>
          </p:cNvPr>
          <p:cNvPicPr>
            <a:picLocks noChangeAspect="1"/>
          </p:cNvPicPr>
          <p:nvPr/>
        </p:nvPicPr>
        <p:blipFill rotWithShape="1">
          <a:blip r:embed="rId2"/>
          <a:srcRect r="3" b="-2"/>
          <a:stretch/>
        </p:blipFill>
        <p:spPr>
          <a:xfrm>
            <a:off x="1591420" y="645106"/>
            <a:ext cx="3555171" cy="5247747"/>
          </a:xfrm>
          <a:prstGeom prst="rect">
            <a:avLst/>
          </a:prstGeom>
        </p:spPr>
      </p:pic>
      <p:cxnSp>
        <p:nvCxnSpPr>
          <p:cNvPr id="22" name="Straight Connector 2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EC1C902D-CC2C-4AE4-8112-BF8FA457527D}"/>
              </a:ext>
            </a:extLst>
          </p:cNvPr>
          <p:cNvSpPr>
            <a:spLocks noGrp="1"/>
          </p:cNvSpPr>
          <p:nvPr>
            <p:ph idx="1"/>
          </p:nvPr>
        </p:nvSpPr>
        <p:spPr>
          <a:xfrm>
            <a:off x="5442155" y="2198914"/>
            <a:ext cx="6459793" cy="3670180"/>
          </a:xfrm>
        </p:spPr>
        <p:txBody>
          <a:bodyPr>
            <a:normAutofit/>
          </a:bodyPr>
          <a:lstStyle/>
          <a:p>
            <a:pPr algn="ctr"/>
            <a:r>
              <a:rPr lang="sr-Latn-ME" sz="2400" i="1" dirty="0"/>
              <a:t>Pjesnik svud ostaje a ipak dalje ide</a:t>
            </a:r>
          </a:p>
          <a:p>
            <a:pPr algn="ctr"/>
            <a:r>
              <a:rPr lang="sr-Latn-ME" sz="2400" i="1" dirty="0"/>
              <a:t>za maglom, za daljinom, za oblačića pramom,</a:t>
            </a:r>
          </a:p>
          <a:p>
            <a:pPr algn="ctr"/>
            <a:r>
              <a:rPr lang="sr-Latn-ME" sz="2400" i="1" dirty="0"/>
              <a:t>njega je svuda manje no tamo gdje ga vide</a:t>
            </a:r>
          </a:p>
          <a:p>
            <a:pPr algn="ctr"/>
            <a:r>
              <a:rPr lang="sr-Latn-ME" sz="2400" i="1" dirty="0"/>
              <a:t>a najmanje ga ima u njemu samom.</a:t>
            </a:r>
            <a:endParaRPr lang="en-US" sz="2400" i="1" dirty="0"/>
          </a:p>
        </p:txBody>
      </p:sp>
      <p:sp>
        <p:nvSpPr>
          <p:cNvPr id="24" name="Rectangle 2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27878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1" name="Rectangle 110">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3" name="Rectangle 112">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0435FC0-B4B7-495C-90E4-19DBD68EEE3B}"/>
              </a:ext>
            </a:extLst>
          </p:cNvPr>
          <p:cNvPicPr>
            <a:picLocks noChangeAspect="1"/>
          </p:cNvPicPr>
          <p:nvPr/>
        </p:nvPicPr>
        <p:blipFill rotWithShape="1">
          <a:blip r:embed="rId2"/>
          <a:srcRect r="15121" b="-1"/>
          <a:stretch/>
        </p:blipFill>
        <p:spPr>
          <a:xfrm>
            <a:off x="20" y="-12128"/>
            <a:ext cx="4654276" cy="6870127"/>
          </a:xfrm>
          <a:prstGeom prst="rect">
            <a:avLst/>
          </a:prstGeom>
        </p:spPr>
      </p:pic>
      <p:cxnSp>
        <p:nvCxnSpPr>
          <p:cNvPr id="115" name="Straight Connector 114">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69D4F2E-6B70-4558-96C7-905FBD90F0F3}"/>
              </a:ext>
            </a:extLst>
          </p:cNvPr>
          <p:cNvSpPr>
            <a:spLocks noGrp="1"/>
          </p:cNvSpPr>
          <p:nvPr>
            <p:ph idx="1"/>
          </p:nvPr>
        </p:nvSpPr>
        <p:spPr>
          <a:xfrm>
            <a:off x="5181601" y="2198913"/>
            <a:ext cx="6882580" cy="4452605"/>
          </a:xfrm>
        </p:spPr>
        <p:txBody>
          <a:bodyPr>
            <a:normAutofit lnSpcReduction="10000"/>
          </a:bodyPr>
          <a:lstStyle/>
          <a:p>
            <a:pPr fontAlgn="base"/>
            <a:r>
              <a:rPr lang="en-US" sz="2000" b="1" dirty="0">
                <a:solidFill>
                  <a:srgbClr val="000000"/>
                </a:solidFill>
                <a:effectLst/>
                <a:latin typeface="Times New Roman" panose="02020603050405020304" pitchFamily="18" charset="0"/>
                <a:ea typeface="Times New Roman" panose="02020603050405020304" pitchFamily="18" charset="0"/>
              </a:rPr>
              <a:t>Aleksandar </a:t>
            </a:r>
            <a:r>
              <a:rPr lang="en-US" sz="2000" b="1" dirty="0" err="1">
                <a:solidFill>
                  <a:srgbClr val="000000"/>
                </a:solidFill>
                <a:effectLst/>
                <a:latin typeface="Times New Roman" panose="02020603050405020304" pitchFamily="18" charset="0"/>
                <a:ea typeface="Times New Roman" panose="02020603050405020304" pitchFamily="18" charset="0"/>
              </a:rPr>
              <a:t>Leso</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rPr>
              <a:t>Ivanović</a:t>
            </a:r>
            <a:r>
              <a:rPr lang="en-US" sz="2000" dirty="0">
                <a:solidFill>
                  <a:srgbClr val="000000"/>
                </a:solidFill>
                <a:effectLst/>
                <a:latin typeface="Times New Roman" panose="02020603050405020304" pitchFamily="18" charset="0"/>
                <a:ea typeface="Times New Roman" panose="02020603050405020304" pitchFamily="18" charset="0"/>
              </a:rPr>
              <a:t> je </a:t>
            </a:r>
            <a:r>
              <a:rPr lang="en-US" sz="2000" dirty="0" err="1">
                <a:solidFill>
                  <a:srgbClr val="000000"/>
                </a:solidFill>
                <a:effectLst/>
                <a:latin typeface="Times New Roman" panose="02020603050405020304" pitchFamily="18" charset="0"/>
                <a:ea typeface="Times New Roman" panose="02020603050405020304" pitchFamily="18" charset="0"/>
              </a:rPr>
              <a:t>rođen</a:t>
            </a:r>
            <a:r>
              <a:rPr lang="en-US" sz="2000" dirty="0">
                <a:solidFill>
                  <a:srgbClr val="000000"/>
                </a:solidFill>
                <a:effectLst/>
                <a:latin typeface="Times New Roman" panose="02020603050405020304" pitchFamily="18" charset="0"/>
                <a:ea typeface="Times New Roman" panose="02020603050405020304" pitchFamily="18" charset="0"/>
              </a:rPr>
              <a:t> 21. </a:t>
            </a:r>
            <a:r>
              <a:rPr lang="en-US" sz="2000" dirty="0" err="1">
                <a:solidFill>
                  <a:srgbClr val="000000"/>
                </a:solidFill>
                <a:effectLst/>
                <a:latin typeface="Times New Roman" panose="02020603050405020304" pitchFamily="18" charset="0"/>
                <a:ea typeface="Times New Roman" panose="02020603050405020304" pitchFamily="18" charset="0"/>
              </a:rPr>
              <a:t>novembra</a:t>
            </a:r>
            <a:r>
              <a:rPr lang="en-US" sz="2000" dirty="0">
                <a:solidFill>
                  <a:srgbClr val="000000"/>
                </a:solidFill>
                <a:effectLst/>
                <a:latin typeface="Times New Roman" panose="02020603050405020304" pitchFamily="18" charset="0"/>
                <a:ea typeface="Times New Roman" panose="02020603050405020304" pitchFamily="18" charset="0"/>
              </a:rPr>
              <a:t> 1911. </a:t>
            </a:r>
            <a:r>
              <a:rPr lang="en-US" sz="2000" dirty="0" err="1">
                <a:solidFill>
                  <a:srgbClr val="000000"/>
                </a:solidFill>
                <a:effectLst/>
                <a:latin typeface="Times New Roman" panose="02020603050405020304" pitchFamily="18" charset="0"/>
                <a:ea typeface="Times New Roman" panose="02020603050405020304" pitchFamily="18" charset="0"/>
              </a:rPr>
              <a:t>godine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Cetinju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Otac</a:t>
            </a:r>
            <a:r>
              <a:rPr lang="en-US" sz="2000" dirty="0">
                <a:solidFill>
                  <a:srgbClr val="000000"/>
                </a:solidFill>
                <a:effectLst/>
                <a:latin typeface="Times New Roman" panose="02020603050405020304" pitchFamily="18" charset="0"/>
                <a:ea typeface="Times New Roman" panose="02020603050405020304" pitchFamily="18" charset="0"/>
              </a:rPr>
              <a:t> mu je bio </a:t>
            </a:r>
            <a:r>
              <a:rPr lang="en-US" sz="2000" dirty="0" err="1">
                <a:solidFill>
                  <a:srgbClr val="000000"/>
                </a:solidFill>
                <a:effectLst/>
                <a:latin typeface="Times New Roman" panose="02020603050405020304" pitchFamily="18" charset="0"/>
                <a:ea typeface="Times New Roman" panose="02020603050405020304" pitchFamily="18" charset="0"/>
              </a:rPr>
              <a:t>državni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činovnik</a:t>
            </a:r>
            <a:r>
              <a:rPr lang="en-US" sz="2000" dirty="0">
                <a:solidFill>
                  <a:srgbClr val="000000"/>
                </a:solidFill>
                <a:effectLst/>
                <a:latin typeface="Times New Roman" panose="02020603050405020304" pitchFamily="18" charset="0"/>
                <a:ea typeface="Times New Roman" panose="02020603050405020304" pitchFamily="18" charset="0"/>
              </a:rPr>
              <a:t>, a </a:t>
            </a:r>
            <a:r>
              <a:rPr lang="en-US" sz="2000" dirty="0" err="1">
                <a:solidFill>
                  <a:srgbClr val="000000"/>
                </a:solidFill>
                <a:effectLst/>
                <a:latin typeface="Times New Roman" panose="02020603050405020304" pitchFamily="18" charset="0"/>
                <a:ea typeface="Times New Roman" panose="02020603050405020304" pitchFamily="18" charset="0"/>
              </a:rPr>
              <a:t>majka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domaćica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Gimnaziju</a:t>
            </a:r>
            <a:r>
              <a:rPr lang="en-US" sz="2000" dirty="0">
                <a:solidFill>
                  <a:srgbClr val="000000"/>
                </a:solidFill>
                <a:effectLst/>
                <a:latin typeface="Times New Roman" panose="02020603050405020304" pitchFamily="18" charset="0"/>
                <a:ea typeface="Times New Roman" panose="02020603050405020304" pitchFamily="18" charset="0"/>
              </a:rPr>
              <a:t> je </a:t>
            </a:r>
            <a:r>
              <a:rPr lang="en-US" sz="2000" dirty="0" err="1">
                <a:solidFill>
                  <a:srgbClr val="000000"/>
                </a:solidFill>
                <a:effectLst/>
                <a:latin typeface="Times New Roman" panose="02020603050405020304" pitchFamily="18" charset="0"/>
                <a:ea typeface="Times New Roman" panose="02020603050405020304" pitchFamily="18" charset="0"/>
              </a:rPr>
              <a:t>završio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Cetinju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Poslije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završena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četiri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razreda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gimnazije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stupio</a:t>
            </a:r>
            <a:r>
              <a:rPr lang="en-US" sz="2000" dirty="0">
                <a:solidFill>
                  <a:srgbClr val="000000"/>
                </a:solidFill>
                <a:effectLst/>
                <a:latin typeface="Times New Roman" panose="02020603050405020304" pitchFamily="18" charset="0"/>
                <a:ea typeface="Times New Roman" panose="02020603050405020304" pitchFamily="18" charset="0"/>
              </a:rPr>
              <a:t> je u </a:t>
            </a:r>
            <a:r>
              <a:rPr lang="en-US" sz="2000" dirty="0" err="1">
                <a:solidFill>
                  <a:srgbClr val="000000"/>
                </a:solidFill>
                <a:effectLst/>
                <a:latin typeface="Times New Roman" panose="02020603050405020304" pitchFamily="18" charset="0"/>
                <a:ea typeface="Times New Roman" panose="02020603050405020304" pitchFamily="18" charset="0"/>
              </a:rPr>
              <a:t>državnu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službu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činovnik</a:t>
            </a:r>
            <a:r>
              <a:rPr lang="en-US" sz="2000" dirty="0">
                <a:solidFill>
                  <a:srgbClr val="000000"/>
                </a:solidFill>
                <a:effectLst/>
                <a:latin typeface="Times New Roman" panose="02020603050405020304" pitchFamily="18" charset="0"/>
                <a:ea typeface="Times New Roman" panose="02020603050405020304" pitchFamily="18" charset="0"/>
              </a:rPr>
              <a:t>). U </a:t>
            </a:r>
            <a:r>
              <a:rPr lang="en-US" sz="2000" dirty="0" err="1">
                <a:solidFill>
                  <a:srgbClr val="000000"/>
                </a:solidFill>
                <a:effectLst/>
                <a:latin typeface="Times New Roman" panose="02020603050405020304" pitchFamily="18" charset="0"/>
                <a:ea typeface="Times New Roman" panose="02020603050405020304" pitchFamily="18" charset="0"/>
              </a:rPr>
              <a:t>literaturi</a:t>
            </a:r>
            <a:r>
              <a:rPr lang="en-US" sz="2000" dirty="0">
                <a:solidFill>
                  <a:srgbClr val="000000"/>
                </a:solidFill>
                <a:effectLst/>
                <a:latin typeface="Times New Roman" panose="02020603050405020304" pitchFamily="18" charset="0"/>
                <a:ea typeface="Times New Roman" panose="02020603050405020304" pitchFamily="18" charset="0"/>
              </a:rPr>
              <a:t> se </a:t>
            </a:r>
            <a:r>
              <a:rPr lang="en-US" sz="2000" dirty="0" err="1">
                <a:solidFill>
                  <a:srgbClr val="000000"/>
                </a:solidFill>
                <a:effectLst/>
                <a:latin typeface="Times New Roman" panose="02020603050405020304" pitchFamily="18" charset="0"/>
                <a:ea typeface="Times New Roman" panose="02020603050405020304" pitchFamily="18" charset="0"/>
              </a:rPr>
              <a:t>prvi</a:t>
            </a:r>
            <a:r>
              <a:rPr lang="en-US" sz="2000" dirty="0">
                <a:solidFill>
                  <a:srgbClr val="000000"/>
                </a:solidFill>
                <a:effectLst/>
                <a:latin typeface="Times New Roman" panose="02020603050405020304" pitchFamily="18" charset="0"/>
                <a:ea typeface="Times New Roman" panose="02020603050405020304" pitchFamily="18" charset="0"/>
              </a:rPr>
              <a:t> put </a:t>
            </a:r>
            <a:r>
              <a:rPr lang="en-US" sz="2000" dirty="0" err="1">
                <a:solidFill>
                  <a:srgbClr val="000000"/>
                </a:solidFill>
                <a:effectLst/>
                <a:latin typeface="Times New Roman" panose="02020603050405020304" pitchFamily="18" charset="0"/>
                <a:ea typeface="Times New Roman" panose="02020603050405020304" pitchFamily="18" charset="0"/>
              </a:rPr>
              <a:t>javio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kao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šesnaestogodišnjak</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Kako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kaže</a:t>
            </a:r>
            <a:r>
              <a:rPr lang="en-US" sz="2000" dirty="0">
                <a:solidFill>
                  <a:srgbClr val="000000"/>
                </a:solidFill>
                <a:effectLst/>
                <a:latin typeface="Times New Roman" panose="02020603050405020304" pitchFamily="18" charset="0"/>
                <a:ea typeface="Times New Roman" panose="02020603050405020304" pitchFamily="18" charset="0"/>
              </a:rPr>
              <a:t> Niko S. </a:t>
            </a:r>
            <a:r>
              <a:rPr lang="en-US" sz="2000" dirty="0" err="1">
                <a:solidFill>
                  <a:srgbClr val="000000"/>
                </a:solidFill>
                <a:effectLst/>
                <a:latin typeface="Times New Roman" panose="02020603050405020304" pitchFamily="18" charset="0"/>
                <a:ea typeface="Times New Roman" panose="02020603050405020304" pitchFamily="18" charset="0"/>
              </a:rPr>
              <a:t>Martinović</a:t>
            </a:r>
            <a:r>
              <a:rPr lang="en-US" sz="2000" dirty="0">
                <a:solidFill>
                  <a:srgbClr val="000000"/>
                </a:solidFill>
                <a:effectLst/>
                <a:latin typeface="Times New Roman" panose="02020603050405020304" pitchFamily="18" charset="0"/>
                <a:ea typeface="Times New Roman" panose="02020603050405020304" pitchFamily="18" charset="0"/>
              </a:rPr>
              <a:t> to </a:t>
            </a:r>
            <a:r>
              <a:rPr lang="en-US" sz="2000" dirty="0" err="1">
                <a:solidFill>
                  <a:srgbClr val="000000"/>
                </a:solidFill>
                <a:effectLst/>
                <a:latin typeface="Times New Roman" panose="02020603050405020304" pitchFamily="18" charset="0"/>
                <a:ea typeface="Times New Roman" panose="02020603050405020304" pitchFamily="18" charset="0"/>
              </a:rPr>
              <a:t>su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bili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stihovani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đački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akvareli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rađeni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odbljescima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narodne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pjesme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Šantića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Godine</a:t>
            </a:r>
            <a:r>
              <a:rPr lang="en-US" sz="2000" dirty="0">
                <a:solidFill>
                  <a:srgbClr val="000000"/>
                </a:solidFill>
                <a:effectLst/>
                <a:latin typeface="Times New Roman" panose="02020603050405020304" pitchFamily="18" charset="0"/>
                <a:ea typeface="Times New Roman" panose="02020603050405020304" pitchFamily="18" charset="0"/>
              </a:rPr>
              <a:t> 1929. se </a:t>
            </a:r>
            <a:r>
              <a:rPr lang="en-US" sz="2000" dirty="0" err="1">
                <a:solidFill>
                  <a:srgbClr val="000000"/>
                </a:solidFill>
                <a:effectLst/>
                <a:latin typeface="Times New Roman" panose="02020603050405020304" pitchFamily="18" charset="0"/>
                <a:ea typeface="Times New Roman" panose="02020603050405020304" pitchFamily="18" charset="0"/>
              </a:rPr>
              <a:t>desetak</a:t>
            </a:r>
            <a:r>
              <a:rPr lang="en-US" sz="2000" dirty="0">
                <a:solidFill>
                  <a:srgbClr val="000000"/>
                </a:solidFill>
                <a:effectLst/>
                <a:latin typeface="Times New Roman" panose="02020603050405020304" pitchFamily="18" charset="0"/>
                <a:ea typeface="Times New Roman" panose="02020603050405020304" pitchFamily="18" charset="0"/>
              </a:rPr>
              <a:t> puta </a:t>
            </a:r>
            <a:r>
              <a:rPr lang="en-US" sz="2000" dirty="0" err="1">
                <a:solidFill>
                  <a:srgbClr val="000000"/>
                </a:solidFill>
                <a:effectLst/>
                <a:latin typeface="Times New Roman" panose="02020603050405020304" pitchFamily="18" charset="0"/>
                <a:ea typeface="Times New Roman" panose="02020603050405020304" pitchFamily="18" charset="0"/>
              </a:rPr>
              <a:t>oglasio</a:t>
            </a:r>
            <a:r>
              <a:rPr lang="en-US" sz="2000" dirty="0">
                <a:solidFill>
                  <a:srgbClr val="000000"/>
                </a:solidFill>
                <a:effectLst/>
                <a:latin typeface="Times New Roman" panose="02020603050405020304" pitchFamily="18" charset="0"/>
                <a:ea typeface="Times New Roman" panose="02020603050405020304" pitchFamily="18" charset="0"/>
              </a:rPr>
              <a:t> u </a:t>
            </a:r>
            <a:r>
              <a:rPr lang="en-US" sz="2000" dirty="0" err="1">
                <a:solidFill>
                  <a:srgbClr val="000000"/>
                </a:solidFill>
                <a:effectLst/>
                <a:latin typeface="Times New Roman" panose="02020603050405020304" pitchFamily="18" charset="0"/>
                <a:ea typeface="Times New Roman" panose="02020603050405020304" pitchFamily="18" charset="0"/>
              </a:rPr>
              <a:t>beogradskom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Vencu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Jeremije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Živanovića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i</a:t>
            </a:r>
            <a:r>
              <a:rPr lang="en-US" sz="2000" dirty="0">
                <a:solidFill>
                  <a:srgbClr val="000000"/>
                </a:solidFill>
                <a:effectLst/>
                <a:latin typeface="Times New Roman" panose="02020603050405020304" pitchFamily="18" charset="0"/>
                <a:ea typeface="Times New Roman" panose="02020603050405020304" pitchFamily="18" charset="0"/>
              </a:rPr>
              <a:t> to je </a:t>
            </a:r>
            <a:r>
              <a:rPr lang="en-US" sz="2000" dirty="0" err="1">
                <a:solidFill>
                  <a:srgbClr val="000000"/>
                </a:solidFill>
                <a:effectLst/>
                <a:latin typeface="Times New Roman" panose="02020603050405020304" pitchFamily="18" charset="0"/>
                <a:ea typeface="Times New Roman" panose="02020603050405020304" pitchFamily="18" charset="0"/>
              </a:rPr>
              <a:t>značilo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priznavanje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relativnu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afirmaciju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jednog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novog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pjesničkog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imena</a:t>
            </a:r>
            <a:r>
              <a:rPr lang="en-US" sz="2000" dirty="0">
                <a:solidFill>
                  <a:srgbClr val="000000"/>
                </a:solidFill>
                <a:effectLst/>
                <a:latin typeface="Times New Roman" panose="02020603050405020304" pitchFamily="18" charset="0"/>
                <a:ea typeface="Times New Roman" panose="02020603050405020304" pitchFamily="18" charset="0"/>
              </a:rPr>
              <a:t>. Od 1931. do rata je radio u </a:t>
            </a:r>
            <a:r>
              <a:rPr lang="en-US" sz="2000" dirty="0" err="1">
                <a:solidFill>
                  <a:srgbClr val="000000"/>
                </a:solidFill>
                <a:effectLst/>
                <a:latin typeface="Times New Roman" panose="02020603050405020304" pitchFamily="18" charset="0"/>
                <a:ea typeface="Times New Roman" panose="02020603050405020304" pitchFamily="18" charset="0"/>
              </a:rPr>
              <a:t>Ministarstvu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zdravlja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Ministarstvu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prosvjete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i</a:t>
            </a:r>
            <a:r>
              <a:rPr lang="en-US" sz="2000" dirty="0">
                <a:solidFill>
                  <a:srgbClr val="000000"/>
                </a:solidFill>
                <a:effectLst/>
                <a:latin typeface="Times New Roman" panose="02020603050405020304" pitchFamily="18" charset="0"/>
                <a:ea typeface="Times New Roman" panose="02020603050405020304" pitchFamily="18" charset="0"/>
              </a:rPr>
              <a:t> u ,,</a:t>
            </a:r>
            <a:r>
              <a:rPr lang="en-US" sz="2000" dirty="0" err="1">
                <a:solidFill>
                  <a:srgbClr val="000000"/>
                </a:solidFill>
                <a:effectLst/>
                <a:latin typeface="Times New Roman" panose="02020603050405020304" pitchFamily="18" charset="0"/>
                <a:ea typeface="Times New Roman" panose="02020603050405020304" pitchFamily="18" charset="0"/>
              </a:rPr>
              <a:t>Narodnoj</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knjizi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Cetinju</a:t>
            </a:r>
            <a:r>
              <a:rPr lang="en-US" sz="2000" dirty="0">
                <a:solidFill>
                  <a:srgbClr val="000000"/>
                </a:solidFill>
                <a:effectLst/>
                <a:latin typeface="Times New Roman" panose="02020603050405020304" pitchFamily="18" charset="0"/>
                <a:ea typeface="Times New Roman" panose="02020603050405020304" pitchFamily="18" charset="0"/>
              </a:rPr>
              <a:t>. Do 1935. </a:t>
            </a:r>
            <a:r>
              <a:rPr lang="en-US" sz="2000" dirty="0" err="1">
                <a:solidFill>
                  <a:srgbClr val="000000"/>
                </a:solidFill>
                <a:effectLst/>
                <a:latin typeface="Times New Roman" panose="02020603050405020304" pitchFamily="18" charset="0"/>
                <a:ea typeface="Times New Roman" panose="02020603050405020304" pitchFamily="18" charset="0"/>
              </a:rPr>
              <a:t>godine</a:t>
            </a:r>
            <a:r>
              <a:rPr lang="en-US" sz="2000" dirty="0">
                <a:solidFill>
                  <a:srgbClr val="000000"/>
                </a:solidFill>
                <a:effectLst/>
                <a:latin typeface="Times New Roman" panose="02020603050405020304" pitchFamily="18" charset="0"/>
                <a:ea typeface="Times New Roman" panose="02020603050405020304" pitchFamily="18" charset="0"/>
              </a:rPr>
              <a:t> u </a:t>
            </a:r>
            <a:r>
              <a:rPr lang="en-US" sz="2000" dirty="0" err="1">
                <a:solidFill>
                  <a:srgbClr val="000000"/>
                </a:solidFill>
                <a:effectLst/>
                <a:latin typeface="Times New Roman" panose="02020603050405020304" pitchFamily="18" charset="0"/>
                <a:ea typeface="Times New Roman" panose="02020603050405020304" pitchFamily="18" charset="0"/>
              </a:rPr>
              <a:t>onovremenim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crnogorskim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publikacijama</a:t>
            </a:r>
            <a:r>
              <a:rPr lang="en-US" sz="2000" dirty="0">
                <a:solidFill>
                  <a:srgbClr val="000000"/>
                </a:solidFill>
                <a:effectLst/>
                <a:latin typeface="Times New Roman" panose="02020603050405020304" pitchFamily="18" charset="0"/>
                <a:ea typeface="Times New Roman" panose="02020603050405020304" pitchFamily="18" charset="0"/>
              </a:rPr>
              <a:t>: u </a:t>
            </a:r>
            <a:r>
              <a:rPr lang="en-US" sz="2000" dirty="0" err="1">
                <a:solidFill>
                  <a:srgbClr val="000000"/>
                </a:solidFill>
                <a:effectLst/>
                <a:latin typeface="Times New Roman" panose="02020603050405020304" pitchFamily="18" charset="0"/>
                <a:ea typeface="Times New Roman" panose="02020603050405020304" pitchFamily="18" charset="0"/>
              </a:rPr>
              <a:t>podgoričkom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almanahu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Srž</a:t>
            </a:r>
            <a:r>
              <a:rPr lang="en-US" sz="2000" dirty="0">
                <a:solidFill>
                  <a:srgbClr val="000000"/>
                </a:solidFill>
                <a:effectLst/>
                <a:latin typeface="Times New Roman" panose="02020603050405020304" pitchFamily="18" charset="0"/>
                <a:ea typeface="Times New Roman" panose="02020603050405020304" pitchFamily="18" charset="0"/>
              </a:rPr>
              <a:t>”, u </a:t>
            </a:r>
            <a:r>
              <a:rPr lang="en-US" sz="2000" dirty="0" err="1">
                <a:solidFill>
                  <a:srgbClr val="000000"/>
                </a:solidFill>
                <a:effectLst/>
                <a:latin typeface="Times New Roman" panose="02020603050405020304" pitchFamily="18" charset="0"/>
                <a:ea typeface="Times New Roman" panose="02020603050405020304" pitchFamily="18" charset="0"/>
              </a:rPr>
              <a:t>cetinjskom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Pregledu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Zapisima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Odjeku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Zetskom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glasniku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štampao</a:t>
            </a:r>
            <a:r>
              <a:rPr lang="en-US" sz="2000" dirty="0">
                <a:solidFill>
                  <a:srgbClr val="000000"/>
                </a:solidFill>
                <a:effectLst/>
                <a:latin typeface="Times New Roman" panose="02020603050405020304" pitchFamily="18" charset="0"/>
                <a:ea typeface="Times New Roman" panose="02020603050405020304" pitchFamily="18" charset="0"/>
              </a:rPr>
              <a:t> je </a:t>
            </a:r>
            <a:r>
              <a:rPr lang="en-US" sz="2000" dirty="0" err="1">
                <a:solidFill>
                  <a:srgbClr val="000000"/>
                </a:solidFill>
                <a:effectLst/>
                <a:latin typeface="Times New Roman" panose="02020603050405020304" pitchFamily="18" charset="0"/>
                <a:ea typeface="Times New Roman" panose="02020603050405020304" pitchFamily="18" charset="0"/>
              </a:rPr>
              <a:t>još</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nekoliko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pjesama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Sljedećih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desetak</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godina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nije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ništa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objavljivao</a:t>
            </a:r>
            <a:r>
              <a:rPr lang="en-US" sz="2000" dirty="0">
                <a:solidFill>
                  <a:srgbClr val="000000"/>
                </a:solidFill>
                <a:effectLst/>
                <a:latin typeface="Times New Roman" panose="02020603050405020304" pitchFamily="18" charset="0"/>
                <a:ea typeface="Times New Roman" panose="02020603050405020304" pitchFamily="18" charset="0"/>
              </a:rPr>
              <a:t>. Pred </a:t>
            </a:r>
            <a:r>
              <a:rPr lang="en-US" sz="2000" dirty="0" err="1">
                <a:solidFill>
                  <a:srgbClr val="000000"/>
                </a:solidFill>
                <a:effectLst/>
                <a:latin typeface="Times New Roman" panose="02020603050405020304" pitchFamily="18" charset="0"/>
                <a:ea typeface="Times New Roman" panose="02020603050405020304" pitchFamily="18" charset="0"/>
              </a:rPr>
              <a:t>sam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Drugi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svjetski</a:t>
            </a:r>
            <a:r>
              <a:rPr lang="en-US" sz="2000" dirty="0">
                <a:solidFill>
                  <a:srgbClr val="000000"/>
                </a:solidFill>
                <a:effectLst/>
                <a:latin typeface="Times New Roman" panose="02020603050405020304" pitchFamily="18" charset="0"/>
                <a:ea typeface="Times New Roman" panose="02020603050405020304" pitchFamily="18" charset="0"/>
              </a:rPr>
              <a:t> rat se </a:t>
            </a:r>
            <a:r>
              <a:rPr lang="en-US" sz="2000" dirty="0" err="1">
                <a:solidFill>
                  <a:srgbClr val="000000"/>
                </a:solidFill>
                <a:effectLst/>
                <a:latin typeface="Times New Roman" panose="02020603050405020304" pitchFamily="18" charset="0"/>
                <a:ea typeface="Times New Roman" panose="02020603050405020304" pitchFamily="18" charset="0"/>
              </a:rPr>
              <a:t>oženio</a:t>
            </a:r>
            <a:r>
              <a:rPr lang="en-US" sz="2000" dirty="0">
                <a:solidFill>
                  <a:srgbClr val="000000"/>
                </a:solidFill>
                <a:effectLst/>
                <a:latin typeface="Times New Roman" panose="02020603050405020304" pitchFamily="18" charset="0"/>
                <a:ea typeface="Times New Roman" panose="02020603050405020304" pitchFamily="18" charset="0"/>
              </a:rPr>
              <a:t>.</a:t>
            </a:r>
            <a:endParaRPr lang="sr-Latn-ME" sz="1800" dirty="0">
              <a:effectLst/>
              <a:latin typeface="Times New Roman" panose="02020603050405020304" pitchFamily="18" charset="0"/>
              <a:ea typeface="Times New Roman" panose="02020603050405020304" pitchFamily="18" charset="0"/>
            </a:endParaRPr>
          </a:p>
          <a:p>
            <a:endParaRPr lang="sr-Latn-ME" i="1" dirty="0"/>
          </a:p>
        </p:txBody>
      </p:sp>
    </p:spTree>
    <p:extLst>
      <p:ext uri="{BB962C8B-B14F-4D97-AF65-F5344CB8AC3E}">
        <p14:creationId xmlns:p14="http://schemas.microsoft.com/office/powerpoint/2010/main" val="1020919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6D5995-5C0E-4836-9E84-B93A4209C8AE}"/>
              </a:ext>
            </a:extLst>
          </p:cNvPr>
          <p:cNvSpPr>
            <a:spLocks noGrp="1"/>
          </p:cNvSpPr>
          <p:nvPr>
            <p:ph idx="1"/>
          </p:nvPr>
        </p:nvSpPr>
        <p:spPr>
          <a:xfrm>
            <a:off x="1097279" y="1845734"/>
            <a:ext cx="6454987" cy="4023360"/>
          </a:xfrm>
        </p:spPr>
        <p:txBody>
          <a:bodyPr>
            <a:normAutofit/>
          </a:bodyPr>
          <a:lstStyle/>
          <a:p>
            <a:pPr fontAlgn="base">
              <a:spcAft>
                <a:spcPts val="1500"/>
              </a:spcAft>
            </a:pPr>
            <a:r>
              <a:rPr lang="en-US" dirty="0" err="1">
                <a:effectLst/>
                <a:latin typeface="Times New Roman" panose="02020603050405020304" pitchFamily="18" charset="0"/>
                <a:ea typeface="Times New Roman" panose="02020603050405020304" pitchFamily="18" charset="0"/>
              </a:rPr>
              <a:t>Poslije</a:t>
            </a:r>
            <a:r>
              <a:rPr lang="en-US" dirty="0">
                <a:effectLst/>
                <a:latin typeface="Times New Roman" panose="02020603050405020304" pitchFamily="18" charset="0"/>
                <a:ea typeface="Times New Roman" panose="02020603050405020304" pitchFamily="18" charset="0"/>
              </a:rPr>
              <a:t> 1945. </a:t>
            </a:r>
            <a:r>
              <a:rPr lang="en-US" dirty="0" err="1">
                <a:effectLst/>
                <a:latin typeface="Times New Roman" panose="02020603050405020304" pitchFamily="18" charset="0"/>
                <a:ea typeface="Times New Roman" panose="02020603050405020304" pitchFamily="18" charset="0"/>
              </a:rPr>
              <a:t>godine</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povremeno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sarađuje</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Pobjedom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Susretima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Stvaranjem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Godine</a:t>
            </a:r>
            <a:r>
              <a:rPr lang="en-US" dirty="0">
                <a:effectLst/>
                <a:latin typeface="Times New Roman" panose="02020603050405020304" pitchFamily="18" charset="0"/>
                <a:ea typeface="Times New Roman" panose="02020603050405020304" pitchFamily="18" charset="0"/>
              </a:rPr>
              <a:t> 1950. </a:t>
            </a:r>
            <a:r>
              <a:rPr lang="en-US" dirty="0" err="1">
                <a:effectLst/>
                <a:latin typeface="Times New Roman" panose="02020603050405020304" pitchFamily="18" charset="0"/>
                <a:ea typeface="Times New Roman" panose="02020603050405020304" pitchFamily="18" charset="0"/>
              </a:rPr>
              <a:t>cetinjska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Narodna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knjiga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izdala</a:t>
            </a:r>
            <a:r>
              <a:rPr lang="en-US" dirty="0">
                <a:effectLst/>
                <a:latin typeface="Times New Roman" panose="02020603050405020304" pitchFamily="18" charset="0"/>
                <a:ea typeface="Times New Roman" panose="02020603050405020304" pitchFamily="18" charset="0"/>
              </a:rPr>
              <a:t> mu je </a:t>
            </a:r>
            <a:r>
              <a:rPr lang="en-US" dirty="0" err="1">
                <a:effectLst/>
                <a:latin typeface="Times New Roman" panose="02020603050405020304" pitchFamily="18" charset="0"/>
                <a:ea typeface="Times New Roman" panose="02020603050405020304" pitchFamily="18" charset="0"/>
              </a:rPr>
              <a:t>prvu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zbirku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pjesama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Stihovi</a:t>
            </a:r>
            <a:r>
              <a:rPr lang="en-US" dirty="0">
                <a:effectLst/>
                <a:latin typeface="Times New Roman" panose="02020603050405020304" pitchFamily="18" charset="0"/>
                <a:ea typeface="Times New Roman" panose="02020603050405020304" pitchFamily="18" charset="0"/>
              </a:rPr>
              <a:t>”, a </a:t>
            </a:r>
            <a:r>
              <a:rPr lang="en-US" dirty="0" err="1">
                <a:effectLst/>
                <a:latin typeface="Times New Roman" panose="02020603050405020304" pitchFamily="18" charset="0"/>
                <a:ea typeface="Times New Roman" panose="02020603050405020304" pitchFamily="18" charset="0"/>
              </a:rPr>
              <a:t>deset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godina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kasnije</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titogradski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Grafički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zavod</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štampao</a:t>
            </a:r>
            <a:r>
              <a:rPr lang="en-US" dirty="0">
                <a:effectLst/>
                <a:latin typeface="Times New Roman" panose="02020603050405020304" pitchFamily="18" charset="0"/>
                <a:ea typeface="Times New Roman" panose="02020603050405020304" pitchFamily="18" charset="0"/>
              </a:rPr>
              <a:t> mu je </a:t>
            </a:r>
            <a:r>
              <a:rPr lang="en-US" dirty="0" err="1">
                <a:effectLst/>
                <a:latin typeface="Times New Roman" panose="02020603050405020304" pitchFamily="18" charset="0"/>
                <a:ea typeface="Times New Roman" panose="02020603050405020304" pitchFamily="18" charset="0"/>
              </a:rPr>
              <a:t>drugu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knjigu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poezije</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Čapur</a:t>
            </a:r>
            <a:r>
              <a:rPr lang="en-US" dirty="0">
                <a:effectLst/>
                <a:latin typeface="Times New Roman" panose="02020603050405020304" pitchFamily="18" charset="0"/>
                <a:ea typeface="Times New Roman" panose="02020603050405020304" pitchFamily="18" charset="0"/>
              </a:rPr>
              <a:t> u </a:t>
            </a:r>
            <a:r>
              <a:rPr lang="en-US" dirty="0" err="1">
                <a:effectLst/>
                <a:latin typeface="Times New Roman" panose="02020603050405020304" pitchFamily="18" charset="0"/>
                <a:ea typeface="Times New Roman" panose="02020603050405020304" pitchFamily="18" charset="0"/>
              </a:rPr>
              <a:t>kršu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Poslednjih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desetak</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godina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života</a:t>
            </a:r>
            <a:r>
              <a:rPr lang="en-US" dirty="0">
                <a:effectLst/>
                <a:latin typeface="Times New Roman" panose="02020603050405020304" pitchFamily="18" charset="0"/>
                <a:ea typeface="Times New Roman" panose="02020603050405020304" pitchFamily="18" charset="0"/>
              </a:rPr>
              <a:t> je radio </a:t>
            </a:r>
            <a:r>
              <a:rPr lang="en-US" dirty="0" err="1">
                <a:effectLst/>
                <a:latin typeface="Times New Roman" panose="02020603050405020304" pitchFamily="18" charset="0"/>
                <a:ea typeface="Times New Roman" panose="02020603050405020304" pitchFamily="18" charset="0"/>
              </a:rPr>
              <a:t>kao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lektor</a:t>
            </a:r>
            <a:r>
              <a:rPr lang="en-US" dirty="0">
                <a:effectLst/>
                <a:latin typeface="Times New Roman" panose="02020603050405020304" pitchFamily="18" charset="0"/>
                <a:ea typeface="Times New Roman" panose="02020603050405020304" pitchFamily="18" charset="0"/>
              </a:rPr>
              <a:t> u ,,</a:t>
            </a:r>
            <a:r>
              <a:rPr lang="en-US" dirty="0" err="1">
                <a:effectLst/>
                <a:latin typeface="Times New Roman" panose="02020603050405020304" pitchFamily="18" charset="0"/>
                <a:ea typeface="Times New Roman" panose="02020603050405020304" pitchFamily="18" charset="0"/>
              </a:rPr>
              <a:t>Pobjedi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Umro</a:t>
            </a:r>
            <a:r>
              <a:rPr lang="en-US" dirty="0">
                <a:effectLst/>
                <a:latin typeface="Times New Roman" panose="02020603050405020304" pitchFamily="18" charset="0"/>
                <a:ea typeface="Times New Roman" panose="02020603050405020304" pitchFamily="18" charset="0"/>
              </a:rPr>
              <a:t> je 13. </a:t>
            </a:r>
            <a:r>
              <a:rPr lang="en-US" dirty="0" err="1">
                <a:effectLst/>
                <a:latin typeface="Times New Roman" panose="02020603050405020304" pitchFamily="18" charset="0"/>
                <a:ea typeface="Times New Roman" panose="02020603050405020304" pitchFamily="18" charset="0"/>
              </a:rPr>
              <a:t>oktobra</a:t>
            </a:r>
            <a:r>
              <a:rPr lang="en-US" dirty="0">
                <a:effectLst/>
                <a:latin typeface="Times New Roman" panose="02020603050405020304" pitchFamily="18" charset="0"/>
                <a:ea typeface="Times New Roman" panose="02020603050405020304" pitchFamily="18" charset="0"/>
              </a:rPr>
              <a:t> 1965. </a:t>
            </a:r>
            <a:r>
              <a:rPr lang="en-US" dirty="0" err="1">
                <a:effectLst/>
                <a:latin typeface="Times New Roman" panose="02020603050405020304" pitchFamily="18" charset="0"/>
                <a:ea typeface="Times New Roman" panose="02020603050405020304" pitchFamily="18" charset="0"/>
              </a:rPr>
              <a:t>godine</a:t>
            </a:r>
            <a:r>
              <a:rPr lang="en-US" dirty="0">
                <a:effectLst/>
                <a:latin typeface="Times New Roman" panose="02020603050405020304" pitchFamily="18" charset="0"/>
                <a:ea typeface="Times New Roman" panose="02020603050405020304" pitchFamily="18" charset="0"/>
              </a:rPr>
              <a:t>.</a:t>
            </a:r>
            <a:br>
              <a:rPr lang="en-US" dirty="0">
                <a:effectLst/>
                <a:latin typeface="Times New Roman" panose="02020603050405020304" pitchFamily="18" charset="0"/>
                <a:ea typeface="Times New Roman" panose="02020603050405020304" pitchFamily="18" charset="0"/>
              </a:rPr>
            </a:br>
            <a:r>
              <a:rPr lang="en-US" dirty="0" err="1">
                <a:effectLst/>
                <a:latin typeface="Times New Roman" panose="02020603050405020304" pitchFamily="18" charset="0"/>
                <a:ea typeface="Times New Roman" panose="02020603050405020304" pitchFamily="18" charset="0"/>
              </a:rPr>
              <a:t>Najpoznatije</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pjesme</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su</a:t>
            </a:r>
            <a:r>
              <a:rPr lang="en-US" dirty="0">
                <a:effectLst/>
                <a:latin typeface="Times New Roman" panose="02020603050405020304" pitchFamily="18" charset="0"/>
                <a:ea typeface="Times New Roman" panose="02020603050405020304" pitchFamily="18" charset="0"/>
              </a:rPr>
              <a:t>: ,,Kari </a:t>
            </a:r>
            <a:r>
              <a:rPr lang="en-US" dirty="0" err="1">
                <a:effectLst/>
                <a:latin typeface="Times New Roman" panose="02020603050405020304" pitchFamily="18" charset="0"/>
                <a:ea typeface="Times New Roman" panose="02020603050405020304" pitchFamily="18" charset="0"/>
              </a:rPr>
              <a:t>Šabanovi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Pohodi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Crnu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Goru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Ljudi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sjenke</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Slomljenom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oknu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Napisao</a:t>
            </a:r>
            <a:r>
              <a:rPr lang="en-US" dirty="0">
                <a:effectLst/>
                <a:latin typeface="Times New Roman" panose="02020603050405020304" pitchFamily="18" charset="0"/>
                <a:ea typeface="Times New Roman" panose="02020603050405020304" pitchFamily="18" charset="0"/>
              </a:rPr>
              <a:t> je 53 </a:t>
            </a:r>
            <a:r>
              <a:rPr lang="en-US" dirty="0" err="1">
                <a:effectLst/>
                <a:latin typeface="Times New Roman" panose="02020603050405020304" pitchFamily="18" charset="0"/>
                <a:ea typeface="Times New Roman" panose="02020603050405020304" pitchFamily="18" charset="0"/>
              </a:rPr>
              <a:t>pjesme</a:t>
            </a:r>
            <a:r>
              <a:rPr lang="en-US" dirty="0">
                <a:effectLst/>
                <a:latin typeface="Times New Roman" panose="02020603050405020304" pitchFamily="18" charset="0"/>
                <a:ea typeface="Times New Roman" panose="02020603050405020304" pitchFamily="18" charset="0"/>
              </a:rPr>
              <a:t>.</a:t>
            </a:r>
            <a:r>
              <a:rPr lang="sr-Latn-ME" dirty="0">
                <a:effectLst/>
                <a:latin typeface="Times New Roman" panose="02020603050405020304" pitchFamily="18" charset="0"/>
                <a:ea typeface="Times New Roman" panose="02020603050405020304" pitchFamily="18" charset="0"/>
              </a:rPr>
              <a:t>  </a:t>
            </a:r>
          </a:p>
          <a:p>
            <a:pPr fontAlgn="base">
              <a:spcAft>
                <a:spcPts val="1500"/>
              </a:spcAft>
            </a:pPr>
            <a:r>
              <a:rPr lang="sr-Latn-ME" dirty="0">
                <a:effectLst/>
                <a:latin typeface="Times New Roman" panose="02020603050405020304" pitchFamily="18" charset="0"/>
                <a:ea typeface="Times New Roman" panose="02020603050405020304" pitchFamily="18" charset="0"/>
              </a:rPr>
              <a:t>   </a:t>
            </a:r>
          </a:p>
          <a:p>
            <a:endParaRPr lang="sr-Latn-ME" dirty="0"/>
          </a:p>
        </p:txBody>
      </p:sp>
      <p:pic>
        <p:nvPicPr>
          <p:cNvPr id="4" name="Picture 3">
            <a:extLst>
              <a:ext uri="{FF2B5EF4-FFF2-40B4-BE49-F238E27FC236}">
                <a16:creationId xmlns:a16="http://schemas.microsoft.com/office/drawing/2014/main" id="{5D2E43E8-34AE-4CB5-8494-6543C51891B1}"/>
              </a:ext>
            </a:extLst>
          </p:cNvPr>
          <p:cNvPicPr>
            <a:picLocks noChangeAspect="1"/>
          </p:cNvPicPr>
          <p:nvPr/>
        </p:nvPicPr>
        <p:blipFill rotWithShape="1">
          <a:blip r:embed="rId2"/>
          <a:srcRect r="3" b="24993"/>
          <a:stretch/>
        </p:blipFill>
        <p:spPr>
          <a:xfrm>
            <a:off x="8020570" y="1916318"/>
            <a:ext cx="3135109" cy="3471012"/>
          </a:xfrm>
          <a:prstGeom prst="rect">
            <a:avLst/>
          </a:prstGeom>
        </p:spPr>
      </p:pic>
    </p:spTree>
    <p:extLst>
      <p:ext uri="{BB962C8B-B14F-4D97-AF65-F5344CB8AC3E}">
        <p14:creationId xmlns:p14="http://schemas.microsoft.com/office/powerpoint/2010/main" val="92624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AB33C-6582-455D-8DC0-CD2E6B836D80}"/>
              </a:ext>
            </a:extLst>
          </p:cNvPr>
          <p:cNvSpPr>
            <a:spLocks noGrp="1"/>
          </p:cNvSpPr>
          <p:nvPr>
            <p:ph type="title"/>
          </p:nvPr>
        </p:nvSpPr>
        <p:spPr/>
        <p:txBody>
          <a:bodyPr/>
          <a:lstStyle/>
          <a:p>
            <a:pPr algn="ctr"/>
            <a:r>
              <a:rPr lang="sr-Latn-ME" i="1" dirty="0"/>
              <a:t>Pismo prijatelju </a:t>
            </a:r>
          </a:p>
        </p:txBody>
      </p:sp>
      <p:sp>
        <p:nvSpPr>
          <p:cNvPr id="3" name="Content Placeholder 2">
            <a:extLst>
              <a:ext uri="{FF2B5EF4-FFF2-40B4-BE49-F238E27FC236}">
                <a16:creationId xmlns:a16="http://schemas.microsoft.com/office/drawing/2014/main" id="{F572A7F0-ACD1-495F-A9AB-8AAAFAB647B0}"/>
              </a:ext>
            </a:extLst>
          </p:cNvPr>
          <p:cNvSpPr>
            <a:spLocks noGrp="1"/>
          </p:cNvSpPr>
          <p:nvPr>
            <p:ph idx="1"/>
          </p:nvPr>
        </p:nvSpPr>
        <p:spPr>
          <a:xfrm>
            <a:off x="1097280" y="1845733"/>
            <a:ext cx="10058400" cy="4422331"/>
          </a:xfrm>
        </p:spPr>
        <p:txBody>
          <a:bodyPr>
            <a:normAutofit/>
          </a:bodyPr>
          <a:lstStyle/>
          <a:p>
            <a:r>
              <a:rPr lang="sr-Latn-ME" sz="24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Dolazi jesen, pa zima… sa maglama, sa kišama, s mećavama. To je njihova obavezna pratnja. A kad stignu, zateći će kod mene: bolest, siromaštinu, brige. To je opet moja obavezna pratnja… Možeš misliti kako će to biti zanimljiv prizor kad se obje pratnje uhvate za ruke i zaigraju oko mene vrzino kolo… A dva sina treba poslati na studije. Drva treba nabaviti za nas troje koji ostajemo ovdje. I dužan sam. I uopšte, cijelog života ne uspjeh da odgonetnem tu, za mene nerješivu, zagonetku: kako, na pošten način, ne štedeći trud i dajući uvijek kvalitetan učinak, zaraditi dovoljno za život. Od svih mnogobrojnih puteva koji vode ostvarenju tog cilja, ja sam, izgleda, izabrao onaj jedini pogrešni… Ne znam imaš li kakve mogućnosti da mi pomogneš… u nevolji sam pa rekoh: da ti se požalim. Jer, čovjek se žali prijatelju.</a:t>
            </a:r>
          </a:p>
          <a:p>
            <a:pPr>
              <a:buFont typeface="Wingdings" panose="05000000000000000000" pitchFamily="2" charset="2"/>
              <a:buChar char="v"/>
            </a:pPr>
            <a:r>
              <a:rPr lang="sr-Latn-ME" sz="24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sr-Latn-ME"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Pjesma u prozi, napisana dva dana prije smrti – labudova pjesma</a:t>
            </a:r>
            <a:endParaRPr lang="sr-Latn-ME"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265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E4E08-148F-4487-9105-DCE7FEE1FB54}"/>
              </a:ext>
            </a:extLst>
          </p:cNvPr>
          <p:cNvSpPr>
            <a:spLocks noGrp="1"/>
          </p:cNvSpPr>
          <p:nvPr>
            <p:ph type="title"/>
          </p:nvPr>
        </p:nvSpPr>
        <p:spPr>
          <a:xfrm>
            <a:off x="633999" y="4242817"/>
            <a:ext cx="10909073" cy="1365068"/>
          </a:xfrm>
        </p:spPr>
        <p:txBody>
          <a:bodyPr vert="horz" lIns="91440" tIns="45720" rIns="91440" bIns="45720" rtlCol="0" anchor="b">
            <a:normAutofit/>
          </a:bodyPr>
          <a:lstStyle/>
          <a:p>
            <a:r>
              <a:rPr lang="en-US" sz="4200">
                <a:solidFill>
                  <a:schemeClr val="tx1">
                    <a:lumMod val="85000"/>
                    <a:lumOff val="15000"/>
                  </a:schemeClr>
                </a:solidFill>
              </a:rPr>
              <a:t>Aleksandar Leso Ivanović u nastavi književnosti</a:t>
            </a:r>
          </a:p>
        </p:txBody>
      </p:sp>
      <p:pic>
        <p:nvPicPr>
          <p:cNvPr id="5" name="Picture 4" descr="Stack of open books">
            <a:extLst>
              <a:ext uri="{FF2B5EF4-FFF2-40B4-BE49-F238E27FC236}">
                <a16:creationId xmlns:a16="http://schemas.microsoft.com/office/drawing/2014/main" id="{0BBA4C11-61B8-4A9D-907E-79F5EA641F19}"/>
              </a:ext>
            </a:extLst>
          </p:cNvPr>
          <p:cNvPicPr>
            <a:picLocks noChangeAspect="1"/>
          </p:cNvPicPr>
          <p:nvPr/>
        </p:nvPicPr>
        <p:blipFill rotWithShape="1">
          <a:blip r:embed="rId2"/>
          <a:srcRect t="45082" r="-1" b="5476"/>
          <a:stretch/>
        </p:blipFill>
        <p:spPr>
          <a:xfrm>
            <a:off x="635457" y="640080"/>
            <a:ext cx="10916463" cy="3602736"/>
          </a:xfrm>
          <a:prstGeom prst="rect">
            <a:avLst/>
          </a:prstGeom>
        </p:spPr>
      </p:pic>
      <p:cxnSp>
        <p:nvCxnSpPr>
          <p:cNvPr id="35" name="Straight Connector 34">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61992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7E1E3-100F-4BEA-84B9-FE8519B1FAA5}"/>
              </a:ext>
            </a:extLst>
          </p:cNvPr>
          <p:cNvSpPr>
            <a:spLocks noGrp="1"/>
          </p:cNvSpPr>
          <p:nvPr>
            <p:ph type="title"/>
          </p:nvPr>
        </p:nvSpPr>
        <p:spPr/>
        <p:txBody>
          <a:bodyPr/>
          <a:lstStyle/>
          <a:p>
            <a:pPr algn="ctr"/>
            <a:r>
              <a:rPr lang="sr-Latn-ME" i="1" dirty="0"/>
              <a:t>Blago u rijeci</a:t>
            </a:r>
          </a:p>
        </p:txBody>
      </p:sp>
      <p:sp>
        <p:nvSpPr>
          <p:cNvPr id="4" name="Content Placeholder 3">
            <a:extLst>
              <a:ext uri="{FF2B5EF4-FFF2-40B4-BE49-F238E27FC236}">
                <a16:creationId xmlns:a16="http://schemas.microsoft.com/office/drawing/2014/main" id="{97FCD043-77F0-47C7-A7A3-3619A0FA5A9C}"/>
              </a:ext>
            </a:extLst>
          </p:cNvPr>
          <p:cNvSpPr>
            <a:spLocks noGrp="1"/>
          </p:cNvSpPr>
          <p:nvPr>
            <p:ph sz="half" idx="1"/>
          </p:nvPr>
        </p:nvSpPr>
        <p:spPr/>
        <p:txBody>
          <a:bodyPr/>
          <a:lstStyle/>
          <a:p>
            <a:pPr algn="l"/>
            <a:r>
              <a:rPr lang="sr-Latn-ME" sz="2000" b="0" i="1" u="none" strike="noStrike" baseline="0" dirty="0">
                <a:latin typeface="AGaramondPro-Regular"/>
              </a:rPr>
              <a:t>Brda su od nje skrila vidike</a:t>
            </a:r>
          </a:p>
          <a:p>
            <a:pPr algn="l"/>
            <a:r>
              <a:rPr lang="sr-Latn-ME" sz="2000" b="0" i="1" u="none" strike="noStrike" baseline="0" dirty="0">
                <a:latin typeface="AGaramondPro-Regular"/>
              </a:rPr>
              <a:t>i daljine što mame.</a:t>
            </a:r>
          </a:p>
          <a:p>
            <a:pPr algn="l"/>
            <a:r>
              <a:rPr lang="sr-Latn-ME" sz="2000" b="0" i="1" u="none" strike="noStrike" baseline="0" dirty="0">
                <a:latin typeface="AGaramondPro-Regular"/>
              </a:rPr>
              <a:t>I bude ti žao rijeke</a:t>
            </a:r>
          </a:p>
          <a:p>
            <a:pPr algn="l"/>
            <a:r>
              <a:rPr lang="sr-Latn-ME" sz="2000" b="0" i="1" u="none" strike="noStrike" baseline="0" dirty="0">
                <a:latin typeface="AGaramondPro-Regular"/>
              </a:rPr>
              <a:t>u dnu kanjona, same.</a:t>
            </a:r>
          </a:p>
          <a:p>
            <a:pPr algn="l"/>
            <a:endParaRPr lang="sr-Latn-ME" sz="2000" b="0" i="1" u="none" strike="noStrike" baseline="0" dirty="0">
              <a:latin typeface="AGaramondPro-Regular"/>
            </a:endParaRPr>
          </a:p>
          <a:p>
            <a:pPr algn="l"/>
            <a:r>
              <a:rPr lang="sr-Latn-ME" sz="2000" b="0" i="1" u="none" strike="noStrike" baseline="0" dirty="0">
                <a:latin typeface="AGaramondPro-Regular"/>
              </a:rPr>
              <a:t>Al tad zadivljen spaziš čudo</a:t>
            </a:r>
          </a:p>
          <a:p>
            <a:pPr algn="l"/>
            <a:r>
              <a:rPr lang="sr-Latn-ME" sz="2000" b="0" i="1" u="none" strike="noStrike" baseline="0" dirty="0">
                <a:latin typeface="AGaramondPro-Regular"/>
              </a:rPr>
              <a:t>koje ne vide oči svake:</a:t>
            </a:r>
          </a:p>
          <a:p>
            <a:pPr algn="l"/>
            <a:r>
              <a:rPr lang="pl-PL" sz="2000" b="0" i="1" u="none" strike="noStrike" baseline="0" dirty="0">
                <a:latin typeface="AGaramondPro-Regular"/>
              </a:rPr>
              <a:t>rijeka je probila sebi dno</a:t>
            </a:r>
          </a:p>
          <a:p>
            <a:pPr algn="l"/>
            <a:r>
              <a:rPr lang="pl-PL" sz="2000" b="0" i="1" u="none" strike="noStrike" baseline="0" dirty="0">
                <a:latin typeface="AGaramondPro-Regular"/>
              </a:rPr>
              <a:t>i pod njim našla nebo i oblake.</a:t>
            </a:r>
            <a:endParaRPr lang="sr-Latn-ME" i="1" dirty="0"/>
          </a:p>
        </p:txBody>
      </p:sp>
      <p:sp>
        <p:nvSpPr>
          <p:cNvPr id="5" name="Content Placeholder 4">
            <a:extLst>
              <a:ext uri="{FF2B5EF4-FFF2-40B4-BE49-F238E27FC236}">
                <a16:creationId xmlns:a16="http://schemas.microsoft.com/office/drawing/2014/main" id="{DE3064F2-C4D3-4DA1-85C6-A7CF2184F8A0}"/>
              </a:ext>
            </a:extLst>
          </p:cNvPr>
          <p:cNvSpPr>
            <a:spLocks noGrp="1"/>
          </p:cNvSpPr>
          <p:nvPr>
            <p:ph sz="half" idx="2"/>
          </p:nvPr>
        </p:nvSpPr>
        <p:spPr/>
        <p:txBody>
          <a:bodyPr/>
          <a:lstStyle/>
          <a:p>
            <a:pPr>
              <a:buFont typeface="Wingdings" panose="05000000000000000000" pitchFamily="2" charset="2"/>
              <a:buChar char="v"/>
            </a:pPr>
            <a:r>
              <a:rPr lang="sr-Latn-ME" dirty="0"/>
              <a:t> Programska pjesma (sadrži elemente Ivanovićeve poetike)</a:t>
            </a:r>
          </a:p>
          <a:p>
            <a:pPr>
              <a:buFont typeface="Wingdings" panose="05000000000000000000" pitchFamily="2" charset="2"/>
              <a:buChar char="v"/>
            </a:pPr>
            <a:r>
              <a:rPr lang="sr-Latn-ME" dirty="0"/>
              <a:t> voda, nebo, usamljenost – opsesivni motivi</a:t>
            </a:r>
          </a:p>
          <a:p>
            <a:pPr>
              <a:buFont typeface="Wingdings" panose="05000000000000000000" pitchFamily="2" charset="2"/>
              <a:buChar char="v"/>
            </a:pPr>
            <a:r>
              <a:rPr lang="sr-Latn-ME" dirty="0"/>
              <a:t> prva strofa predstavlja deskripciju koja dominira u većini pjesama</a:t>
            </a:r>
          </a:p>
          <a:p>
            <a:pPr>
              <a:buFont typeface="Wingdings" panose="05000000000000000000" pitchFamily="2" charset="2"/>
              <a:buChar char="v"/>
            </a:pPr>
            <a:r>
              <a:rPr lang="sr-Latn-ME" dirty="0"/>
              <a:t> druga strofa misaona, rijeka je matafora za život, ljepota nije u materijalnom, već u duhovnom</a:t>
            </a:r>
          </a:p>
          <a:p>
            <a:pPr>
              <a:buFont typeface="Wingdings" panose="05000000000000000000" pitchFamily="2" charset="2"/>
              <a:buChar char="v"/>
            </a:pPr>
            <a:r>
              <a:rPr lang="sr-Latn-ME" dirty="0"/>
              <a:t>Duhovno je skriveno u dubinama i rijeka je ovdje u svojstvu istraživača, otkrivaoca.</a:t>
            </a:r>
          </a:p>
        </p:txBody>
      </p:sp>
    </p:spTree>
    <p:extLst>
      <p:ext uri="{BB962C8B-B14F-4D97-AF65-F5344CB8AC3E}">
        <p14:creationId xmlns:p14="http://schemas.microsoft.com/office/powerpoint/2010/main" val="2843517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33283EE-58F7-45C4-8F2B-C7046BD4D376}"/>
              </a:ext>
            </a:extLst>
          </p:cNvPr>
          <p:cNvSpPr>
            <a:spLocks noGrp="1"/>
          </p:cNvSpPr>
          <p:nvPr>
            <p:ph type="title"/>
          </p:nvPr>
        </p:nvSpPr>
        <p:spPr>
          <a:xfrm>
            <a:off x="6411685" y="634946"/>
            <a:ext cx="5127171" cy="1450757"/>
          </a:xfrm>
        </p:spPr>
        <p:txBody>
          <a:bodyPr>
            <a:normAutofit/>
          </a:bodyPr>
          <a:lstStyle/>
          <a:p>
            <a:r>
              <a:rPr lang="sr-Latn-ME" i="1"/>
              <a:t>Kari Šabanovi</a:t>
            </a:r>
          </a:p>
        </p:txBody>
      </p:sp>
      <p:pic>
        <p:nvPicPr>
          <p:cNvPr id="2" name="Picture 1">
            <a:extLst>
              <a:ext uri="{FF2B5EF4-FFF2-40B4-BE49-F238E27FC236}">
                <a16:creationId xmlns:a16="http://schemas.microsoft.com/office/drawing/2014/main" id="{61C480D1-821F-4D90-AD88-299019A83267}"/>
              </a:ext>
            </a:extLst>
          </p:cNvPr>
          <p:cNvPicPr>
            <a:picLocks noChangeAspect="1"/>
          </p:cNvPicPr>
          <p:nvPr/>
        </p:nvPicPr>
        <p:blipFill>
          <a:blip r:embed="rId2"/>
          <a:stretch>
            <a:fillRect/>
          </a:stretch>
        </p:blipFill>
        <p:spPr>
          <a:xfrm>
            <a:off x="643192" y="1271437"/>
            <a:ext cx="5451627" cy="3995085"/>
          </a:xfrm>
          <a:prstGeom prst="rect">
            <a:avLst/>
          </a:prstGeom>
        </p:spPr>
      </p:pic>
      <p:cxnSp>
        <p:nvCxnSpPr>
          <p:cNvPr id="84" name="Straight Connector 83">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032" name="Content Placeholder 1029">
            <a:extLst>
              <a:ext uri="{FF2B5EF4-FFF2-40B4-BE49-F238E27FC236}">
                <a16:creationId xmlns:a16="http://schemas.microsoft.com/office/drawing/2014/main" id="{16F896E5-627D-49E5-BF6F-D1E2F481E5D3}"/>
              </a:ext>
            </a:extLst>
          </p:cNvPr>
          <p:cNvSpPr>
            <a:spLocks noGrp="1"/>
          </p:cNvSpPr>
          <p:nvPr>
            <p:ph idx="1"/>
          </p:nvPr>
        </p:nvSpPr>
        <p:spPr>
          <a:xfrm>
            <a:off x="6411684" y="2198914"/>
            <a:ext cx="5127172" cy="3670180"/>
          </a:xfrm>
        </p:spPr>
        <p:txBody>
          <a:bodyPr>
            <a:normAutofit/>
          </a:bodyPr>
          <a:lstStyle/>
          <a:p>
            <a:r>
              <a:rPr lang="sr-Latn-ME" dirty="0"/>
              <a:t>- lament nad prohujalim djetinjstvom</a:t>
            </a:r>
          </a:p>
          <a:p>
            <a:r>
              <a:rPr lang="sr-Latn-ME" i="1" dirty="0"/>
              <a:t>Sjećanje me lakom tugom ovi...</a:t>
            </a:r>
          </a:p>
          <a:p>
            <a:r>
              <a:rPr lang="sr-Latn-ME" dirty="0"/>
              <a:t>- pažljivo odabrane riječi ( kari Šabanovi, džada, oko pipa, ukrcali, ...)</a:t>
            </a:r>
          </a:p>
          <a:p>
            <a:r>
              <a:rPr lang="sr-Latn-ME" dirty="0"/>
              <a:t>- kombinacija vizuelnog i akustičkog</a:t>
            </a:r>
          </a:p>
          <a:p>
            <a:r>
              <a:rPr lang="sr-Latn-ME" dirty="0"/>
              <a:t>- optimizam i pesimizam</a:t>
            </a:r>
          </a:p>
          <a:p>
            <a:endParaRPr lang="sr-Latn-ME" dirty="0"/>
          </a:p>
          <a:p>
            <a:endParaRPr lang="en-US" dirty="0"/>
          </a:p>
        </p:txBody>
      </p:sp>
      <p:sp>
        <p:nvSpPr>
          <p:cNvPr id="86" name="Rectangle 85">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3451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EE0BF9E-2057-46C9-86FF-328CF7EF92A4}"/>
              </a:ext>
            </a:extLst>
          </p:cNvPr>
          <p:cNvSpPr>
            <a:spLocks noGrp="1"/>
          </p:cNvSpPr>
          <p:nvPr>
            <p:ph type="title"/>
          </p:nvPr>
        </p:nvSpPr>
        <p:spPr>
          <a:xfrm>
            <a:off x="492370" y="605896"/>
            <a:ext cx="3084844" cy="5646208"/>
          </a:xfrm>
        </p:spPr>
        <p:txBody>
          <a:bodyPr anchor="ctr">
            <a:normAutofit/>
          </a:bodyPr>
          <a:lstStyle/>
          <a:p>
            <a:r>
              <a:rPr lang="sr-Latn-ME" sz="3600" i="1">
                <a:solidFill>
                  <a:srgbClr val="FFFFFF"/>
                </a:solidFill>
              </a:rPr>
              <a:t>Slomljenom oknu</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D4761B2D-DA3D-4A34-A688-A9397C282F5E}"/>
              </a:ext>
            </a:extLst>
          </p:cNvPr>
          <p:cNvSpPr>
            <a:spLocks noGrp="1"/>
          </p:cNvSpPr>
          <p:nvPr>
            <p:ph idx="1"/>
          </p:nvPr>
        </p:nvSpPr>
        <p:spPr>
          <a:xfrm>
            <a:off x="4400034" y="605896"/>
            <a:ext cx="7501914" cy="6030878"/>
          </a:xfrm>
        </p:spPr>
        <p:txBody>
          <a:bodyPr anchor="ctr">
            <a:normAutofit/>
          </a:bodyPr>
          <a:lstStyle/>
          <a:p>
            <a:r>
              <a:rPr lang="sr-Latn-ME" sz="1700" dirty="0"/>
              <a:t>- oneobičenost koja se ogleda u samom naslovu (dativ umjeto nominativ)</a:t>
            </a:r>
          </a:p>
          <a:p>
            <a:r>
              <a:rPr lang="sr-Latn-ME" sz="1700" dirty="0"/>
              <a:t>- apostrofa:</a:t>
            </a:r>
          </a:p>
          <a:p>
            <a:r>
              <a:rPr lang="it-IT" sz="1700" b="0" i="1" u="none" strike="noStrike" baseline="0" dirty="0">
                <a:latin typeface="AGaramondPro-Regular"/>
              </a:rPr>
              <a:t>Slomljeno okno sa pola stakla</a:t>
            </a:r>
          </a:p>
          <a:p>
            <a:r>
              <a:rPr lang="sr-Latn-ME" sz="1700" b="0" i="1" u="none" strike="noStrike" baseline="0" dirty="0">
                <a:latin typeface="AGaramondPro-Regular"/>
              </a:rPr>
              <a:t>ko li te razbi, šta ti je bilo?</a:t>
            </a:r>
          </a:p>
          <a:p>
            <a:r>
              <a:rPr lang="sr-Latn-ME" sz="1700" i="1" dirty="0">
                <a:latin typeface="AGaramondPro-Regular"/>
              </a:rPr>
              <a:t>- </a:t>
            </a:r>
            <a:r>
              <a:rPr lang="sr-Latn-ME" sz="1700" dirty="0">
                <a:latin typeface="AGaramondPro-Regular"/>
              </a:rPr>
              <a:t>retoričko pitanje – upitnost lirskog subjekta predstavlja rezultat težnje da se domogne dubl.jih i trajnijih istina, onih koje mogu da pomognu u rješavanju brojnih životnih pitanja.</a:t>
            </a:r>
          </a:p>
          <a:p>
            <a:r>
              <a:rPr lang="sr-Latn-ME" sz="1700" dirty="0">
                <a:latin typeface="AGaramondPro-Regular"/>
              </a:rPr>
              <a:t>- sinestezija – stilska figura koja je obilježila modernu i simbolizam: </a:t>
            </a:r>
            <a:r>
              <a:rPr lang="sr-Latn-ME" sz="1700" i="1" dirty="0">
                <a:latin typeface="AGaramondPro-Regular"/>
              </a:rPr>
              <a:t>odsjaj daljine pilo...</a:t>
            </a:r>
          </a:p>
          <a:p>
            <a:r>
              <a:rPr lang="sr-Latn-ME" sz="1700" i="1" dirty="0">
                <a:latin typeface="AGaramondPro-Regular"/>
              </a:rPr>
              <a:t>- </a:t>
            </a:r>
            <a:r>
              <a:rPr lang="sr-Latn-ME" sz="1700" dirty="0">
                <a:latin typeface="AGaramondPro-Regular"/>
              </a:rPr>
              <a:t>gradacijsko predstavljanje doživljenog: </a:t>
            </a:r>
          </a:p>
          <a:p>
            <a:r>
              <a:rPr lang="it-IT" sz="1700" b="0" i="1" u="none" strike="noStrike" baseline="0" dirty="0">
                <a:latin typeface="AGaramondPro-Regular"/>
              </a:rPr>
              <a:t>Ko li ti uze odbljeske dana,</a:t>
            </a:r>
          </a:p>
          <a:p>
            <a:r>
              <a:rPr lang="sr-Latn-ME" sz="1700" b="0" i="1" u="none" strike="noStrike" baseline="0" dirty="0">
                <a:latin typeface="AGaramondPro-Regular"/>
              </a:rPr>
              <a:t>nebo i kuću u granju skritu?</a:t>
            </a:r>
          </a:p>
          <a:p>
            <a:r>
              <a:rPr lang="it-IT" sz="1700" b="0" i="1" u="none" strike="noStrike" baseline="0" dirty="0">
                <a:latin typeface="AGaramondPro-Regular"/>
              </a:rPr>
              <a:t>Ko li ti ubi u letu pticu</a:t>
            </a:r>
          </a:p>
          <a:p>
            <a:r>
              <a:rPr lang="sr-Latn-ME" sz="1700" b="0" i="1" u="none" strike="noStrike" baseline="0" dirty="0">
                <a:latin typeface="AGaramondPro-Regular"/>
              </a:rPr>
              <a:t>i slomi grane jablanu vitu</a:t>
            </a:r>
            <a:r>
              <a:rPr lang="sr-Latn-ME" sz="1700" b="0" i="0" u="none" strike="noStrike" baseline="0" dirty="0">
                <a:latin typeface="AGaramondPro-Regular"/>
              </a:rPr>
              <a:t>?</a:t>
            </a:r>
            <a:endParaRPr lang="sr-Latn-ME" sz="1700" dirty="0"/>
          </a:p>
          <a:p>
            <a:endParaRPr lang="sr-Latn-ME" sz="1700" dirty="0"/>
          </a:p>
        </p:txBody>
      </p:sp>
    </p:spTree>
    <p:extLst>
      <p:ext uri="{BB962C8B-B14F-4D97-AF65-F5344CB8AC3E}">
        <p14:creationId xmlns:p14="http://schemas.microsoft.com/office/powerpoint/2010/main" val="109474938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6796</TotalTime>
  <Words>910</Words>
  <Application>Microsoft Office PowerPoint</Application>
  <PresentationFormat>Widescreen</PresentationFormat>
  <Paragraphs>62</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AGaramondPro-Regular</vt:lpstr>
      <vt:lpstr>Calibri</vt:lpstr>
      <vt:lpstr>Calibri Light</vt:lpstr>
      <vt:lpstr>Times New Roman</vt:lpstr>
      <vt:lpstr>Wingdings</vt:lpstr>
      <vt:lpstr>Retrospect</vt:lpstr>
      <vt:lpstr>Aleksandar Leso Ivanović </vt:lpstr>
      <vt:lpstr>PowerPoint Presentation</vt:lpstr>
      <vt:lpstr>PowerPoint Presentation</vt:lpstr>
      <vt:lpstr>PowerPoint Presentation</vt:lpstr>
      <vt:lpstr>Pismo prijatelju </vt:lpstr>
      <vt:lpstr>Aleksandar Leso Ivanović u nastavi književnosti</vt:lpstr>
      <vt:lpstr>Blago u rijeci</vt:lpstr>
      <vt:lpstr>Kari Šabanovi</vt:lpstr>
      <vt:lpstr>Slomljenom oknu</vt:lpstr>
      <vt:lpstr>Slomljenom oknu</vt:lpstr>
      <vt:lpstr>Linkovi: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MLADEN LOMPAR</dc:title>
  <dc:creator>Andrijana Deletić-Milačić</dc:creator>
  <cp:lastModifiedBy>Andrijana Deletić-Milačić</cp:lastModifiedBy>
  <cp:revision>289</cp:revision>
  <dcterms:created xsi:type="dcterms:W3CDTF">2021-10-16T14:03:47Z</dcterms:created>
  <dcterms:modified xsi:type="dcterms:W3CDTF">2021-12-08T18:13:42Z</dcterms:modified>
</cp:coreProperties>
</file>