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2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03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6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4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5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5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6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etikazemlje.me/index.php/audio-poezij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yakIKbG8bP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icacrnogorska.me/files/63/09%20anka%20vucinic%20gujic.pdf" TargetMode="External"/><Relationship Id="rId2" Type="http://schemas.openxmlformats.org/officeDocument/2006/relationships/hyperlink" Target="http://www.poetikazemlje.m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kf-cetinje.org/mladen-lompar-balsamovana-kletva/" TargetMode="External"/><Relationship Id="rId4" Type="http://schemas.openxmlformats.org/officeDocument/2006/relationships/hyperlink" Target="https://okf-cetinje.org/poezija-mladena-lompar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up photo of an open book">
            <a:extLst>
              <a:ext uri="{FF2B5EF4-FFF2-40B4-BE49-F238E27FC236}">
                <a16:creationId xmlns:a16="http://schemas.microsoft.com/office/drawing/2014/main" id="{0B741833-A7E9-41B3-BB30-3FD38870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1" y="14758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41ED6-3B70-4610-A554-834459BA5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r>
              <a:rPr lang="sr-Latn-ME" sz="6000" dirty="0">
                <a:solidFill>
                  <a:schemeClr val="bg1"/>
                </a:solidFill>
              </a:rPr>
              <a:t>MLADEN LOMPAR</a:t>
            </a:r>
          </a:p>
        </p:txBody>
      </p:sp>
    </p:spTree>
    <p:extLst>
      <p:ext uri="{BB962C8B-B14F-4D97-AF65-F5344CB8AC3E}">
        <p14:creationId xmlns:p14="http://schemas.microsoft.com/office/powerpoint/2010/main" val="254305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28AF-4E2C-4209-97FD-B1377A68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/>
              <a:t>Stvaralaštvo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9109-D17E-46CA-9CEF-AD37B54C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>
            <a:normAutofit lnSpcReduction="10000"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sr-Latn-M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Lompar je dobitnik i nagrada »Aleksandar Leso Ivanović« i »Vito Nikolić«.</a:t>
            </a:r>
          </a:p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sr-Latn-ME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sr-Latn-ME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Autor je brojnih izložbi crnogorske umjetnosti, kao i muzejskih postavki. Vodio je izdavačku kuću »Dignitas« koja je objavljivala naslove mladih i afirmisanih crnogorskih pisaca, te naslove iz istorije.</a:t>
            </a:r>
          </a:p>
          <a:p>
            <a:pPr>
              <a:lnSpc>
                <a:spcPct val="90000"/>
              </a:lnSpc>
            </a:pPr>
            <a:endParaRPr lang="sr-Latn-ME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Biografiju priredila Nada Vuković, </a:t>
            </a:r>
            <a:r>
              <a:rPr lang="sr-Latn-M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više groma ni šapata od kojeg će planuti, 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udžbenike i nastavna sredstva, Podgorica, 2020.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FC85F-25E4-4284-8B02-341FA1CB7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61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03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open books">
            <a:extLst>
              <a:ext uri="{FF2B5EF4-FFF2-40B4-BE49-F238E27FC236}">
                <a16:creationId xmlns:a16="http://schemas.microsoft.com/office/drawing/2014/main" id="{0BBA4C11-61B8-4A9D-907E-79F5EA64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60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7E4E08-148F-4487-9105-DCE7FEE1F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Lompar u nastavi književnosti</a:t>
            </a:r>
          </a:p>
        </p:txBody>
      </p:sp>
    </p:spTree>
    <p:extLst>
      <p:ext uri="{BB962C8B-B14F-4D97-AF65-F5344CB8AC3E}">
        <p14:creationId xmlns:p14="http://schemas.microsoft.com/office/powerpoint/2010/main" val="2761992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58C7-37A9-4361-B71A-039D9DB65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Pjesnički jezik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3E38-3E62-4706-9BF1-743653063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781546" cy="3760891"/>
          </a:xfrm>
        </p:spPr>
        <p:txBody>
          <a:bodyPr/>
          <a:lstStyle/>
          <a:p>
            <a:r>
              <a:rPr lang="sr-Latn-ME" dirty="0"/>
              <a:t>Konkretnost</a:t>
            </a:r>
          </a:p>
          <a:p>
            <a:r>
              <a:rPr lang="sr-Latn-ME" dirty="0"/>
              <a:t>Slikovitost</a:t>
            </a:r>
          </a:p>
          <a:p>
            <a:r>
              <a:rPr lang="sr-Latn-ME" dirty="0"/>
              <a:t>Emocionalnost</a:t>
            </a:r>
          </a:p>
          <a:p>
            <a:r>
              <a:rPr lang="sr-Latn-ME" dirty="0"/>
              <a:t>Ritmičnost</a:t>
            </a:r>
          </a:p>
          <a:p>
            <a:r>
              <a:rPr lang="sr-Latn-ME" dirty="0"/>
              <a:t>Preobražaj značenja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A7948E-1D71-4F7E-92C9-AE5A9728D8EF}"/>
              </a:ext>
            </a:extLst>
          </p:cNvPr>
          <p:cNvSpPr/>
          <p:nvPr/>
        </p:nvSpPr>
        <p:spPr>
          <a:xfrm>
            <a:off x="5583739" y="147485"/>
            <a:ext cx="6096984" cy="6105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b="1" dirty="0"/>
              <a:t>Nevrijeme u prirodi</a:t>
            </a:r>
          </a:p>
          <a:p>
            <a:pPr algn="ctr"/>
            <a:endParaRPr lang="sr-Latn-ME" dirty="0"/>
          </a:p>
          <a:p>
            <a:pPr algn="ctr"/>
            <a:r>
              <a:rPr lang="sr-Latn-ME" dirty="0"/>
              <a:t>nailazilo je nevrijeme</a:t>
            </a:r>
          </a:p>
          <a:p>
            <a:pPr algn="ctr"/>
            <a:r>
              <a:rPr lang="sr-Latn-ME" dirty="0"/>
              <a:t>našli smo se u samoći</a:t>
            </a:r>
          </a:p>
          <a:p>
            <a:pPr algn="ctr"/>
            <a:r>
              <a:rPr lang="sr-Latn-ME" dirty="0"/>
              <a:t>(ona je bila vrh naše slobode)</a:t>
            </a:r>
          </a:p>
          <a:p>
            <a:pPr algn="ctr"/>
            <a:endParaRPr lang="sr-Latn-ME" dirty="0"/>
          </a:p>
          <a:p>
            <a:pPr algn="ctr"/>
            <a:r>
              <a:rPr lang="sr-Latn-ME" dirty="0"/>
              <a:t>nad ubijenim ljetom</a:t>
            </a:r>
          </a:p>
          <a:p>
            <a:pPr algn="ctr"/>
            <a:r>
              <a:rPr lang="sr-Latn-ME" dirty="0"/>
              <a:t>i pomrlim leptirima</a:t>
            </a:r>
          </a:p>
          <a:p>
            <a:pPr algn="ctr"/>
            <a:r>
              <a:rPr lang="sr-Latn-ME" dirty="0"/>
              <a:t>pala je kiša</a:t>
            </a:r>
          </a:p>
          <a:p>
            <a:pPr algn="ctr"/>
            <a:r>
              <a:rPr lang="sr-Latn-ME" dirty="0"/>
              <a:t>i opet je slike</a:t>
            </a:r>
          </a:p>
          <a:p>
            <a:pPr algn="ctr"/>
            <a:endParaRPr lang="sr-Latn-ME" dirty="0"/>
          </a:p>
          <a:p>
            <a:pPr algn="ctr"/>
            <a:r>
              <a:rPr lang="sr-Latn-ME" dirty="0"/>
              <a:t>užasne i za buduće śećanje</a:t>
            </a:r>
          </a:p>
          <a:p>
            <a:pPr algn="ctr"/>
            <a:r>
              <a:rPr lang="sr-Latn-ME" dirty="0"/>
              <a:t>pratio</a:t>
            </a:r>
          </a:p>
          <a:p>
            <a:pPr algn="ctr"/>
            <a:r>
              <a:rPr lang="sr-Latn-ME" dirty="0"/>
              <a:t>najljepši refren moje mitologije</a:t>
            </a:r>
          </a:p>
          <a:p>
            <a:pPr algn="ctr"/>
            <a:r>
              <a:rPr lang="sr-Latn-ME" dirty="0"/>
              <a:t>(bez umiranja</a:t>
            </a:r>
          </a:p>
          <a:p>
            <a:pPr algn="ctr"/>
            <a:r>
              <a:rPr lang="sr-Latn-ME" dirty="0"/>
              <a:t>kako bi prepoznavali</a:t>
            </a:r>
          </a:p>
          <a:p>
            <a:pPr algn="ctr"/>
            <a:r>
              <a:rPr lang="sr-Latn-ME" dirty="0"/>
              <a:t> vječnost)</a:t>
            </a:r>
          </a:p>
          <a:p>
            <a:pPr algn="ctr"/>
            <a:endParaRPr lang="sr-Latn-ME" dirty="0"/>
          </a:p>
          <a:p>
            <a:pPr algn="ctr"/>
            <a:r>
              <a:rPr lang="sr-Latn-ME" dirty="0"/>
              <a:t>bili smo praznina</a:t>
            </a:r>
          </a:p>
          <a:p>
            <a:pPr algn="ctr"/>
            <a:r>
              <a:rPr lang="sr-Latn-ME" dirty="0"/>
              <a:t>pod odbačenom maskom</a:t>
            </a:r>
          </a:p>
          <a:p>
            <a:pPr algn="ctr"/>
            <a:r>
              <a:rPr lang="sr-Latn-ME" dirty="0"/>
              <a:t>ugušeni riječima</a:t>
            </a:r>
          </a:p>
          <a:p>
            <a:pPr algn="ctr"/>
            <a:r>
              <a:rPr lang="sr-Latn-ME" dirty="0"/>
              <a:t>koje smo nekada lako mogli reći</a:t>
            </a:r>
          </a:p>
        </p:txBody>
      </p:sp>
    </p:spTree>
    <p:extLst>
      <p:ext uri="{BB962C8B-B14F-4D97-AF65-F5344CB8AC3E}">
        <p14:creationId xmlns:p14="http://schemas.microsoft.com/office/powerpoint/2010/main" val="237973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8A4ED-144A-41ED-A7D5-2690224F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0" y="605896"/>
            <a:ext cx="3350974" cy="5646208"/>
          </a:xfrm>
        </p:spPr>
        <p:txBody>
          <a:bodyPr anchor="ctr">
            <a:normAutofit/>
          </a:bodyPr>
          <a:lstStyle/>
          <a:p>
            <a:r>
              <a:rPr lang="sr-Latn-ME" sz="2800" dirty="0">
                <a:solidFill>
                  <a:srgbClr val="FFFFFF"/>
                </a:solidFill>
              </a:rPr>
              <a:t>POSTMODERNIZAM</a:t>
            </a:r>
            <a:br>
              <a:rPr lang="sr-Latn-ME" sz="2800" dirty="0">
                <a:solidFill>
                  <a:srgbClr val="FFFFFF"/>
                </a:solidFill>
              </a:rPr>
            </a:br>
            <a:br>
              <a:rPr lang="sr-Latn-ME" sz="2800" dirty="0">
                <a:solidFill>
                  <a:srgbClr val="FFFFFF"/>
                </a:solidFill>
              </a:rPr>
            </a:br>
            <a:r>
              <a:rPr lang="sr-Latn-ME" sz="2800" dirty="0">
                <a:solidFill>
                  <a:srgbClr val="FFFFFF"/>
                </a:solidFill>
              </a:rPr>
              <a:t>,,Najizrazitiji predstavnik crnogorske </a:t>
            </a:r>
            <a:r>
              <a:rPr lang="sr-Latn-ME" sz="2800" b="1" dirty="0">
                <a:solidFill>
                  <a:srgbClr val="FFFFFF"/>
                </a:solidFill>
              </a:rPr>
              <a:t>postmodernističke</a:t>
            </a:r>
            <a:r>
              <a:rPr lang="sr-Latn-ME" sz="2800" dirty="0">
                <a:solidFill>
                  <a:srgbClr val="FFFFFF"/>
                </a:solidFill>
              </a:rPr>
              <a:t> lirike“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7BA4-C141-4FDF-9C34-7C4817C8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minus postupak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stupanje u dijalog sa prošlošću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intertekstualnost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metafikcionalnost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citatnost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fragmentarnost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poigravanje tačkama gledišta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Latn-ME" dirty="0"/>
              <a:t> miješanje fakta i fikcije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Primijeniti na odabranim stihovima iz zbirki </a:t>
            </a:r>
            <a:r>
              <a:rPr lang="sr-Latn-ME" i="1" dirty="0"/>
              <a:t>Kraljica Jakvinta, opat Dolči i vrijeme stida </a:t>
            </a:r>
            <a:r>
              <a:rPr lang="sr-Latn-ME" dirty="0"/>
              <a:t>i </a:t>
            </a:r>
            <a:r>
              <a:rPr lang="sr-Latn-ME" i="1" dirty="0"/>
              <a:t>Tri pisma Darinki i narod jedinstvenog kraja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 </a:t>
            </a:r>
            <a:r>
              <a:rPr lang="sr-Latn-ME" dirty="0"/>
              <a:t>Poslušati audio-zapis Lomparove poezije na </a:t>
            </a:r>
            <a:r>
              <a:rPr lang="sr-Latn-ME" dirty="0">
                <a:hlinkClick r:id="rId2"/>
              </a:rPr>
              <a:t>https://www.poetikazemlje.me/index.php/audio-poezija</a:t>
            </a:r>
            <a:r>
              <a:rPr lang="sr-Latn-ME" dirty="0"/>
              <a:t> </a:t>
            </a:r>
            <a:endParaRPr lang="sr-Latn-ME" i="1" dirty="0"/>
          </a:p>
          <a:p>
            <a:pPr>
              <a:buFont typeface="Wingdings" panose="05000000000000000000" pitchFamily="2" charset="2"/>
              <a:buChar char="v"/>
            </a:pPr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418137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6F0DE-613A-49EE-BC6B-64B023BCA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535" y="639097"/>
            <a:ext cx="5009537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Poslušati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intervju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Mladenom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Lomparom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www.poetikazemlje.me </a:t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Odgledati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emisiju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You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Tubu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Sjećam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se: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Pustinožitelj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–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Mladen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Lompar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  <a:hlinkClick r:id="rId2"/>
              </a:rPr>
              <a:t>https://www.youtube.com/watch?v=yakIKbG8bPI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b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Osmisliti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pitanja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intervju</a:t>
            </a:r>
            <a:b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Kameralinse">
            <a:extLst>
              <a:ext uri="{FF2B5EF4-FFF2-40B4-BE49-F238E27FC236}">
                <a16:creationId xmlns:a16="http://schemas.microsoft.com/office/drawing/2014/main" id="{3F232AF7-DE6D-41A6-A9DA-22436EC60C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7" r="32179" b="-1"/>
          <a:stretch/>
        </p:blipFill>
        <p:spPr>
          <a:xfrm>
            <a:off x="1" y="14758"/>
            <a:ext cx="6096000" cy="6857990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CCC98C0-95BD-4128-9143-EF3179539E04}"/>
              </a:ext>
            </a:extLst>
          </p:cNvPr>
          <p:cNvSpPr/>
          <p:nvPr/>
        </p:nvSpPr>
        <p:spPr>
          <a:xfrm>
            <a:off x="7124817" y="4804236"/>
            <a:ext cx="3826972" cy="8259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M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INTERVJU</a:t>
            </a:r>
          </a:p>
        </p:txBody>
      </p:sp>
    </p:spTree>
    <p:extLst>
      <p:ext uri="{BB962C8B-B14F-4D97-AF65-F5344CB8AC3E}">
        <p14:creationId xmlns:p14="http://schemas.microsoft.com/office/powerpoint/2010/main" val="229060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463B4-00F3-4478-B47E-474ADAE3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sr-Latn-ME" sz="3600" dirty="0">
                <a:solidFill>
                  <a:srgbClr val="FFFFFF"/>
                </a:solidFill>
              </a:rPr>
              <a:t>Vannastavne aktivnosti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5E796-CFCA-407C-B192-9EE5C045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sr-Latn-ME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Posjetiti Narodni muzej Crne Gore u kojem se nalazi legat Mladena Lompara.</a:t>
            </a:r>
          </a:p>
          <a:p>
            <a:endParaRPr lang="sr-Latn-ME" sz="1500" dirty="0">
              <a:solidFill>
                <a:srgbClr val="FFFFFF"/>
              </a:solidFill>
            </a:endParaRPr>
          </a:p>
          <a:p>
            <a:endParaRPr lang="sr-Latn-ME" sz="15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FCBEA-041E-4E29-92DE-F275D541B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94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51938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0C146-A647-4D02-A97F-18F2E29F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sr-Latn-ME" sz="3600" dirty="0">
                <a:solidFill>
                  <a:srgbClr val="FFFFFF"/>
                </a:solidFill>
              </a:rPr>
              <a:t>Predloženi sajtovi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1A8A3-ED19-49F8-9DA2-5496073BA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</p:spPr>
        <p:txBody>
          <a:bodyPr anchor="ctr">
            <a:normAutofit/>
          </a:bodyPr>
          <a:lstStyle/>
          <a:p>
            <a:r>
              <a:rPr lang="sr-Latn-ME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www.poetikazemlje.me</a:t>
            </a:r>
            <a:r>
              <a:rPr lang="sr-Latn-M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800"/>
              </a:spcAft>
            </a:pPr>
            <a:r>
              <a:rPr lang="sr-Latn-ME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http://www.maticacrnogorska.me/files/63/09%20anka%20vucinic%20gujic.pdf</a:t>
            </a:r>
            <a:endParaRPr lang="sr-Latn-M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r-Latn-ME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https://okf-cetinje.org/poezija-mladena-lompara/</a:t>
            </a:r>
            <a:endParaRPr lang="sr-Latn-ME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r-Latn-ME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https://okf-cetinje.org/mladen-lompar-balsamovana-kletva/</a:t>
            </a:r>
            <a:endParaRPr lang="sr-Latn-ME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dirty="0"/>
          </a:p>
        </p:txBody>
      </p:sp>
    </p:spTree>
    <p:extLst>
      <p:ext uri="{BB962C8B-B14F-4D97-AF65-F5344CB8AC3E}">
        <p14:creationId xmlns:p14="http://schemas.microsoft.com/office/powerpoint/2010/main" val="86322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8A9A56F-2F1C-467E-8C11-D8D5F260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dirty="0"/>
              <a:t>                 Ako se budemo vraćali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C1B9E8-2713-48F3-ACDB-10105B402D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sr-Latn-ME" dirty="0"/>
              <a:t>     neka moje godine</a:t>
            </a:r>
          </a:p>
          <a:p>
            <a:pPr algn="ctr"/>
            <a:r>
              <a:rPr lang="sr-Latn-ME" dirty="0"/>
              <a:t>i ovu poruku</a:t>
            </a:r>
          </a:p>
          <a:p>
            <a:pPr algn="ctr"/>
            <a:r>
              <a:rPr lang="sr-Latn-ME" dirty="0"/>
              <a:t> čuvaju zmije</a:t>
            </a:r>
          </a:p>
          <a:p>
            <a:pPr algn="ctr"/>
            <a:endParaRPr lang="sr-Latn-ME" dirty="0"/>
          </a:p>
          <a:p>
            <a:pPr algn="ctr"/>
            <a:r>
              <a:rPr lang="sr-Latn-ME" dirty="0"/>
              <a:t>jer se moramo dugo vraćati</a:t>
            </a:r>
          </a:p>
          <a:p>
            <a:pPr algn="ctr"/>
            <a:endParaRPr lang="sr-Latn-ME" dirty="0"/>
          </a:p>
          <a:p>
            <a:pPr algn="ctr"/>
            <a:r>
              <a:rPr lang="sr-Latn-ME" dirty="0"/>
              <a:t>i bez žurbe:</a:t>
            </a:r>
          </a:p>
          <a:p>
            <a:pPr algn="ctr"/>
            <a:r>
              <a:rPr lang="sr-Latn-ME" dirty="0"/>
              <a:t>do starih zapisa </a:t>
            </a:r>
          </a:p>
          <a:p>
            <a:pPr algn="ctr"/>
            <a:r>
              <a:rPr lang="sr-Latn-ME" dirty="0"/>
              <a:t>i posljednje ljubavi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150D7FD-18CB-4B17-A970-8E67397613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sr-Latn-ME" dirty="0"/>
              <a:t>do putokaza za trgove lovora</a:t>
            </a:r>
          </a:p>
          <a:p>
            <a:pPr algn="ctr"/>
            <a:r>
              <a:rPr lang="sr-Latn-ME" dirty="0"/>
              <a:t>magnolija</a:t>
            </a:r>
          </a:p>
          <a:p>
            <a:pPr algn="ctr"/>
            <a:r>
              <a:rPr lang="sr-Latn-ME" dirty="0"/>
              <a:t>i svitaca</a:t>
            </a:r>
          </a:p>
          <a:p>
            <a:pPr algn="ctr"/>
            <a:r>
              <a:rPr lang="sr-Latn-ME" dirty="0"/>
              <a:t>do pedlja svog prostora</a:t>
            </a:r>
          </a:p>
          <a:p>
            <a:pPr algn="ctr"/>
            <a:endParaRPr lang="sr-Latn-ME" dirty="0"/>
          </a:p>
          <a:p>
            <a:pPr algn="ctr"/>
            <a:r>
              <a:rPr lang="sr-Latn-ME" dirty="0"/>
              <a:t>makar se nikad više ne vratili</a:t>
            </a:r>
          </a:p>
          <a:p>
            <a:pPr algn="ctr"/>
            <a:r>
              <a:rPr lang="sr-Latn-ME" dirty="0"/>
              <a:t>važno je da smo krenuli</a:t>
            </a:r>
          </a:p>
        </p:txBody>
      </p:sp>
    </p:spTree>
    <p:extLst>
      <p:ext uri="{BB962C8B-B14F-4D97-AF65-F5344CB8AC3E}">
        <p14:creationId xmlns:p14="http://schemas.microsoft.com/office/powerpoint/2010/main" val="315969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F12C76-21B5-4DD3-8440-CA498453C8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77" r="12839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11DEB-C1D8-43B0-BB71-300BC852E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 fontScale="92500" lnSpcReduction="20000"/>
          </a:bodyPr>
          <a:lstStyle/>
          <a:p>
            <a:pPr fontAlgn="base">
              <a:lnSpc>
                <a:spcPct val="90000"/>
              </a:lnSpc>
            </a:pPr>
            <a:r>
              <a:rPr lang="sr-Latn-ME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Mladen</a:t>
            </a: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r-Latn-ME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Lompar</a:t>
            </a: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(rođen na Cetinju 22. marta 1944, umro 15. avgusta 2017. u Kotoru)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jesnik, likovni kritičar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</a:t>
            </a: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uzejski savjetnik.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Završio je Filozofski fakultet (Odsjek za istoriju umjetnosti) u Beogradu. 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adio je kao kustos u Narodnom muzeju. Od 1984. do 1995. bio je direktor Umjetničkog muzeja Crne Gore na Cetinju.</a:t>
            </a:r>
          </a:p>
          <a:p>
            <a:pPr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Lompar je bio komesar II i III Cetinjskog bijenala. Potpredśednik Dukljanske akademije nauka i umjetnosti. Bio je član i jedan od utemeljivača Crnogorskog društva nezavisnih književnika. Predśednik Crnogorskog PEN 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ME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entra.</a:t>
            </a:r>
          </a:p>
          <a:p>
            <a:pPr>
              <a:lnSpc>
                <a:spcPct val="90000"/>
              </a:lnSpc>
            </a:pPr>
            <a:endParaRPr lang="sr-Latn-ME" sz="1700" dirty="0"/>
          </a:p>
        </p:txBody>
      </p:sp>
    </p:spTree>
    <p:extLst>
      <p:ext uri="{BB962C8B-B14F-4D97-AF65-F5344CB8AC3E}">
        <p14:creationId xmlns:p14="http://schemas.microsoft.com/office/powerpoint/2010/main" val="59335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68FD9-058E-4719-BFF8-88473491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sz="4900"/>
              <a:t>Stvaralaštvo</a:t>
            </a:r>
            <a:br>
              <a:rPr lang="sr-Latn-ME" sz="4900"/>
            </a:br>
            <a:r>
              <a:rPr lang="sr-Latn-ME" sz="490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ECC5-AA96-4763-98A9-97FF9BFA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5" y="1947922"/>
            <a:ext cx="7447936" cy="3760891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90000"/>
              </a:lnSpc>
            </a:pPr>
            <a:r>
              <a:rPr lang="sr-Latn-M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Prvu knjigu pjesama – »Pustinožitelj« objavio 1970. Već od tada, a posebno od objavljivanja knjiga »Karabojno žitije« (1972), »Tajni osvit« (1975), »Noć poslije« (1981), »Uzalud riječ« (1986) i »Dnevnik iz boce« (1991) predstavlja neobičnu figuru savremenog crnogorskog pjesništva.</a:t>
            </a:r>
          </a:p>
          <a:p>
            <a:pPr fontAlgn="base">
              <a:lnSpc>
                <a:spcPct val="90000"/>
              </a:lnSpc>
            </a:pPr>
            <a:r>
              <a:rPr lang="sr-Latn-ME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Prva faza njegovog stvaralaštva odlikuje se istančanim lirskim kazivanjima. Okrenut je jezgrovitim jezičkim sklopovima i stihovima ljubavne tematike. Odlučan prevrat ka drugačijim načinima ispoljavanja započinje 1991. kada objavljuje »Prostor izgubljene svjetlosti«. Lomparova poezija je podvrgnuta raznovrsnim eksperimentima i uključivanju proze u pjesničko tkivo teksta, sa snažnijom upotrebom imaginacije. Iste godine iz štampe je izašao izbor iz pjesništva – »Dodir za gubilište« (priredio: Rajko Cerović, drugo izdanje 2001), koji se smatra jednim od reprezentativnijih knjiga te vrste u savremenoj crnogorskoj književnosti.</a:t>
            </a:r>
          </a:p>
          <a:p>
            <a:pPr>
              <a:lnSpc>
                <a:spcPct val="90000"/>
              </a:lnSpc>
            </a:pPr>
            <a:endParaRPr lang="sr-Latn-ME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00C308-29B9-4729-B11C-25E722703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61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5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C828-6955-475F-A3A5-BE841780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6437363" cy="1450757"/>
          </a:xfrm>
        </p:spPr>
        <p:txBody>
          <a:bodyPr>
            <a:normAutofit/>
          </a:bodyPr>
          <a:lstStyle/>
          <a:p>
            <a:r>
              <a:rPr lang="sr-Latn-ME" sz="4900" dirty="0"/>
              <a:t>Stvaralaštvo</a:t>
            </a:r>
            <a:br>
              <a:rPr lang="sr-Latn-ME" sz="4900" dirty="0"/>
            </a:br>
            <a:endParaRPr lang="sr-Latn-ME" sz="4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E2816-549C-4D91-816C-31CE34B8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6" y="1843549"/>
            <a:ext cx="8096863" cy="40255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Nakon preśeka stvaralaštva postaje sklon novim poetskim izrazima koji se đekad nazivaju »istoriografskom metafikcijom«, što se prvo iskazuje u knjizi »Kraljica Jakvinta, opat Dolči i vrijeme stida« (1995). Uz pomoć pjesničke vizure, bavi se literarnom obradom odabranih sekvenci iz crnogorske povijesti.</a:t>
            </a:r>
          </a:p>
          <a:p>
            <a:pPr>
              <a:lnSpc>
                <a:spcPct val="90000"/>
              </a:lnSpc>
            </a:pP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Postupak se nastavlja u knjigama »Tri pisma Darinki i narod jedinstvenog kraja« (1996) i »Boca lude princeze« (1997). Lirska rekonstrukcija istorije je objedinjena u knjizi »Triptihon iz nacionalne biblioteke« (1998), koju je dio domaće književne kritike okarakterisao najrelevantnijim dostignućem književne produkcije 90-ih godina XX vijeka kod nas.</a:t>
            </a:r>
          </a:p>
          <a:p>
            <a:pPr>
              <a:lnSpc>
                <a:spcPct val="90000"/>
              </a:lnSpc>
            </a:pP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Trinaesta knjiga poezije – »Tišina četvrtog pečata« (1999) donosi kombinaciju rafinirane lirike i imaginarne revizije (pseudo)dokumenata</a:t>
            </a:r>
            <a:r>
              <a:rPr lang="sr-Latn-ME" dirty="0"/>
              <a:t>.</a:t>
            </a:r>
          </a:p>
          <a:p>
            <a:pPr>
              <a:lnSpc>
                <a:spcPct val="90000"/>
              </a:lnSpc>
            </a:pPr>
            <a:endParaRPr lang="sr-Latn-ME" sz="1700" dirty="0"/>
          </a:p>
          <a:p>
            <a:pPr>
              <a:lnSpc>
                <a:spcPct val="90000"/>
              </a:lnSpc>
            </a:pPr>
            <a:endParaRPr lang="sr-Latn-ME" sz="17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E29F66-2D53-4E3B-8FF6-89C17DD3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003" y="1492450"/>
            <a:ext cx="3412514" cy="34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5D70A-B035-458F-9E60-E52EFB74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 dirty="0"/>
              <a:t>Stvaralaštvo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A6A68-DC1B-4AD7-9C77-D4E0818D1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737361"/>
            <a:ext cx="7978878" cy="413173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r-Latn-ME" dirty="0"/>
              <a:t>Knjigu »Noć iz lapidarija« objavio je 2003. Zbirka poezije »Sjena na sceni« izdata je 2004. godine. Dvije godine kasnije (2006) tu knjigu će prevesti i objaviti Slovenci pod naslovom »Senca na prizorišču«. Izbor iz Lomparovih djela pripremiće 2009. zagrebački Meandar pod nazivom »Sedam redova života«. U Crnoj Gori iste godine objavljuje prvo i drugo izdanje knjige »Vrijeme u kojemu sam prošlost« u kojoj sve bitne odrednice ljudskog trajanja ujedinja u jednu tačku koja postaje „odredište prošlosti“ pjesničkog subjekta i sama poezija. Godinu kasnije Lompar izdaje knjigu „Mit o izgubljenim dodirima“. Uslijedili su izbori poezije na francuskom jeziku za festival Mediteranskog pjesništva u Setu na Azurnoj obali pod nazivom „Oracles des songes – Proročišta snova“ 2012, godinu kasnije izbor poezije na engleskom jeziku „The arc of finitude -Putanja konačnosti“; te iste 2013. i Makedonci prevode Lomparovu poeziju i objavljena je knjiga „Zasipnat glas“ (Promukli glas) u izdanju skopskog Blesoka, kao i na bugarskom jeziku: oni su izabrali najpoznatiju Lomparovu knjigu i u izdanju dvije izdavačke kuće iz Sofije objavljen je „Triptih ot narodnata biblioteka“ (2013).</a:t>
            </a:r>
          </a:p>
          <a:p>
            <a:pPr>
              <a:lnSpc>
                <a:spcPct val="90000"/>
              </a:lnSpc>
            </a:pPr>
            <a:endParaRPr lang="sr-Latn-ME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9E1D3-2439-4F06-9EAE-24F057355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61"/>
          <a:stretch/>
        </p:blipFill>
        <p:spPr>
          <a:xfrm>
            <a:off x="8006604" y="2002920"/>
            <a:ext cx="3621024" cy="36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32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8988-0707-43B9-ACA3-98D6079EA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ME"/>
              <a:t>Stvaralaštvo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38A77-C4A4-4A76-82F2-2DBDF5C62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477" y="2002832"/>
            <a:ext cx="7521678" cy="4131732"/>
          </a:xfrm>
        </p:spPr>
        <p:txBody>
          <a:bodyPr>
            <a:normAutofit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sr-Latn-M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Stilski manir pjesnika Mladena Lompara koji je obilježio i njegove prethodne zbirke, prepoznatljiv po slobodnom stihu i izostavljanju znakova interpunkcije, kao i parentezama, prisutan je u „Balsamovanoj kletvi“, koja je objavljena iste godine u izdanju Otvorenog kulturnog foruma. Naredne, 2014. godine, Lomparovu knjigu „Diptih rastrojstva“ prevode Albanci i objavljuju pod nazivom „Diptiku i cmendjes“ u Tirani. Crnogorski zavod za udžbenike i nastavna sredstva za potrebe školske lektire izdaje izbor Lomparove poezije „Od plamena do svjetlosti“ 2015. godine, a njegova knjiga „Zmije Grmožura“ naći će se u elitnoj ediciji „Luča“ iza koje će stati eminentne crnogorske institucije kulture. Za Lomparovog života je i Nacionalna zajednica Crnogoraca Hrvatske objavila izbor njegove poezije „Tuđe strasti“ 2017. godine.</a:t>
            </a:r>
          </a:p>
          <a:p>
            <a:pPr>
              <a:lnSpc>
                <a:spcPct val="90000"/>
              </a:lnSpc>
            </a:pPr>
            <a:endParaRPr lang="sr-Latn-ME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93731-62D5-498B-BA45-11D5FADE4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561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8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154F-08E8-48F5-821F-C259F6E0D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255" y="263527"/>
            <a:ext cx="6432434" cy="1450757"/>
          </a:xfrm>
        </p:spPr>
        <p:txBody>
          <a:bodyPr>
            <a:normAutofit/>
          </a:bodyPr>
          <a:lstStyle/>
          <a:p>
            <a:r>
              <a:rPr lang="sr-Latn-ME" dirty="0"/>
              <a:t>Stvaralaštvo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93714-CB0E-429C-8C07-4DF5B1EB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207" y="2407436"/>
            <a:ext cx="7772400" cy="346165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sr-Latn-ME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Mladen Lompar je bio i plodan likovni kritičar, jer mu je istorija umjetnosti bila u fokusu profesionalnog bavljenja. Objavio je monografije na crnogorskom i engleskom jeziku: „Crnogorski slikari“ –  „Painters of Montenegro“ u izdanju Atlas grupe i CID-a iz Podgorice, dok su izdavačka kuća Pobjeda, Matica crnogorska i DPC objavili njegove monografije o najznačajnijim crnogorskim slikarima nakon Drugog svjetskog rata: „Milo Milunović“, „Miloš Vušković“, „Mihajlo Vukotić“, „Jovan Zonjić“, „Petar Lubarda“ 2013. godine.</a:t>
            </a:r>
          </a:p>
          <a:p>
            <a:pPr>
              <a:lnSpc>
                <a:spcPct val="90000"/>
              </a:lnSpc>
            </a:pPr>
            <a:endParaRPr lang="sr-Latn-M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M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ME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sr-Latn-ME" sz="15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C17A5-82E0-40CE-A2E4-10D901E35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" r="22048" b="2"/>
          <a:stretch/>
        </p:blipFill>
        <p:spPr>
          <a:xfrm>
            <a:off x="8834102" y="771797"/>
            <a:ext cx="2959691" cy="53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1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B765-2399-474A-9DD2-0AEB2FB3D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63527"/>
            <a:ext cx="6432434" cy="1450757"/>
          </a:xfrm>
        </p:spPr>
        <p:txBody>
          <a:bodyPr>
            <a:normAutofit/>
          </a:bodyPr>
          <a:lstStyle/>
          <a:p>
            <a:r>
              <a:rPr lang="sr-Latn-ME" dirty="0"/>
              <a:t>Stvaralaštvo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C4A14-46F9-45B5-987B-625ACE6FF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1887794"/>
            <a:ext cx="8155858" cy="3981300"/>
          </a:xfrm>
        </p:spPr>
        <p:txBody>
          <a:bodyPr>
            <a:normAutofit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sr-Latn-M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Poezija Mladena Lompara prevođena je i pojedinačno na mnoge svjetske jezike. Zastupljena je u više antologija savremene crnogorske i poezije regiona. Lompar je bio glavni i odgovorni urednik časopisa za književnost, kulturu i društvena pitanja »ARS« u prvoj i obnovljenoj seriji. Bio je i član redakcije Crnogorskog književnog lista. Prvi je dobitnik nagrade DANU Zlatni pečat Crnojevića, za knjigu »Dodir za gubilište«, a za knjigu »Sjena na sceni« 2004. dobija nagradu Risto Ratković. Najveće državno priznanje Trinaestojulsku nagradu Lompar je zavrijedio za knjigu »Sjena na sceni« 2007. godine, a nagradu Miroslavljevo jevanđelje za monografiju Crnogorski slikari. Monografja predstavlja sintezu Lomparovog višedecenijskog uvida u crnogorsku likovnu scenu; u njoj su sistematizovani tekstovi o najznačajnijim predstavnicima crnogorskog likovnog izraza – od Pera Počeka do najmlađih stvaralaca, te omogućuje valjan uvid u recentno crnogorsko slikarstvo kako njegovim proučavaocima tako i ljubiteljima likovne umjetnosti.</a:t>
            </a:r>
          </a:p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sr-Latn-ME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sr-Latn-ME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34514-7F12-4AC9-9106-1AE369BC66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2" r="22048" b="2"/>
          <a:stretch/>
        </p:blipFill>
        <p:spPr>
          <a:xfrm>
            <a:off x="8436077" y="554688"/>
            <a:ext cx="3121924" cy="53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2204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4043</TotalTime>
  <Words>1412</Words>
  <Application>Microsoft Office PowerPoint</Application>
  <PresentationFormat>Widescreen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Retrospect</vt:lpstr>
      <vt:lpstr>MLADEN LOMPAR</vt:lpstr>
      <vt:lpstr>                 Ako se budemo vraćali</vt:lpstr>
      <vt:lpstr>PowerPoint Presentation</vt:lpstr>
      <vt:lpstr>Stvaralaštvo   </vt:lpstr>
      <vt:lpstr>Stvaralaštvo </vt:lpstr>
      <vt:lpstr>Stvaralaštvo </vt:lpstr>
      <vt:lpstr>Stvaralaštvo </vt:lpstr>
      <vt:lpstr>Stvaralaštvo </vt:lpstr>
      <vt:lpstr>Stvaralaštvo</vt:lpstr>
      <vt:lpstr>Stvaralaštvo </vt:lpstr>
      <vt:lpstr>Lompar u nastavi književnosti</vt:lpstr>
      <vt:lpstr>Pjesnički jezik</vt:lpstr>
      <vt:lpstr>POSTMODERNIZAM  ,,Najizrazitiji predstavnik crnogorske postmodernističke lirike“</vt:lpstr>
      <vt:lpstr>      Poslušati intervju sa Mladenom Lomparom na www.poetikazemlje.me   Odgledati emisiju na You Tubu: Sjećam se: Pustinožitelj – Mladen Lompar  https://www.youtube.com/watch?v=yakIKbG8bPI    Osmisliti pitanja za intervju      </vt:lpstr>
      <vt:lpstr>Vannastavne aktivnosti</vt:lpstr>
      <vt:lpstr>Predloženi sajtovi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MLADEN LOMPAR</dc:title>
  <dc:creator>Andrijana Deletić-Milačić</dc:creator>
  <cp:lastModifiedBy>Andrijana Deletić-Milačić</cp:lastModifiedBy>
  <cp:revision>56</cp:revision>
  <dcterms:created xsi:type="dcterms:W3CDTF">2021-10-16T14:03:47Z</dcterms:created>
  <dcterms:modified xsi:type="dcterms:W3CDTF">2021-10-19T09:27:42Z</dcterms:modified>
</cp:coreProperties>
</file>